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74" r:id="rId2"/>
    <p:sldId id="279" r:id="rId3"/>
    <p:sldId id="280" r:id="rId4"/>
    <p:sldId id="281" r:id="rId5"/>
    <p:sldId id="282" r:id="rId6"/>
    <p:sldId id="283" r:id="rId7"/>
    <p:sldId id="284" r:id="rId8"/>
    <p:sldId id="272"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33BE"/>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98" d="100"/>
          <a:sy n="98" d="100"/>
        </p:scale>
        <p:origin x="1038"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southsouthpoint.net/wp-content/uploads/2026/08/Priority-4-Leveraging-Digital-Technologies-for-Unorganised-Workers-including-Gig-and-Platform-Workers-v.clean_.pdf" TargetMode="External"/><Relationship Id="rId2" Type="http://schemas.openxmlformats.org/officeDocument/2006/relationships/hyperlink" Target="http://informaleconomy.social-protection.org" TargetMode="External"/><Relationship Id="rId1" Type="http://schemas.openxmlformats.org/officeDocument/2006/relationships/slideLayout" Target="../slideLayouts/slideLayout7.xml"/><Relationship Id="rId4" Type="http://schemas.openxmlformats.org/officeDocument/2006/relationships/hyperlink" Target="https://www.ilo.org/resource/article/digital-transformation-pivotal-achieving-goal-universal-social-protect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6546"/>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ilo_logo_crop.png"/>
          <p:cNvPicPr>
            <a:picLocks noChangeAspect="1"/>
          </p:cNvPicPr>
          <p:nvPr/>
        </p:nvPicPr>
        <p:blipFill>
          <a:blip r:embed="rId2"/>
          <a:stretch>
            <a:fillRect/>
          </a:stretch>
        </p:blipFill>
        <p:spPr>
          <a:xfrm>
            <a:off x="475488" y="347472"/>
            <a:ext cx="1783080" cy="740664"/>
          </a:xfrm>
          <a:prstGeom prst="rect">
            <a:avLst/>
          </a:prstGeom>
        </p:spPr>
      </p:pic>
      <p:sp>
        <p:nvSpPr>
          <p:cNvPr id="6" name="Isosceles Triangle 5"/>
          <p:cNvSpPr/>
          <p:nvPr/>
        </p:nvSpPr>
        <p:spPr>
          <a:xfrm rot="5400000">
            <a:off x="146739" y="2487168"/>
            <a:ext cx="274320" cy="274320"/>
          </a:xfrm>
          <a:prstGeom prst="triangle">
            <a:avLst/>
          </a:prstGeom>
          <a:solidFill>
            <a:srgbClr val="EF44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02920" y="2044005"/>
            <a:ext cx="3086586" cy="1384995"/>
          </a:xfrm>
          <a:prstGeom prst="rect">
            <a:avLst/>
          </a:prstGeom>
          <a:noFill/>
        </p:spPr>
        <p:txBody>
          <a:bodyPr wrap="square" anchor="t">
            <a:spAutoFit/>
          </a:bodyPr>
          <a:lstStyle/>
          <a:p>
            <a:pPr algn="l"/>
            <a:r>
              <a:rPr sz="2800" b="1">
                <a:solidFill>
                  <a:srgbClr val="2633BE"/>
                </a:solidFill>
                <a:latin typeface="Aptos"/>
              </a:rPr>
              <a:t>Social security
and the informal economy</a:t>
            </a:r>
          </a:p>
        </p:txBody>
      </p:sp>
      <p:sp>
        <p:nvSpPr>
          <p:cNvPr id="8" name="TextBox 7"/>
          <p:cNvSpPr txBox="1"/>
          <p:nvPr/>
        </p:nvSpPr>
        <p:spPr>
          <a:xfrm>
            <a:off x="502920" y="3730752"/>
            <a:ext cx="2788920" cy="1188720"/>
          </a:xfrm>
          <a:prstGeom prst="rect">
            <a:avLst/>
          </a:prstGeom>
          <a:noFill/>
        </p:spPr>
        <p:txBody>
          <a:bodyPr wrap="square" anchor="t">
            <a:spAutoFit/>
          </a:bodyPr>
          <a:lstStyle/>
          <a:p>
            <a:pPr algn="l"/>
            <a:r>
              <a:rPr sz="1800" b="0">
                <a:solidFill>
                  <a:srgbClr val="2633BE"/>
                </a:solidFill>
                <a:latin typeface="Aptos"/>
              </a:rPr>
              <a:t>Cooperation among BRICS institutions on digital social protection</a:t>
            </a:r>
          </a:p>
        </p:txBody>
      </p:sp>
      <p:sp>
        <p:nvSpPr>
          <p:cNvPr id="10" name="TextBox 9"/>
          <p:cNvSpPr txBox="1"/>
          <p:nvPr/>
        </p:nvSpPr>
        <p:spPr>
          <a:xfrm>
            <a:off x="502920" y="5082836"/>
            <a:ext cx="1828800" cy="400110"/>
          </a:xfrm>
          <a:prstGeom prst="rect">
            <a:avLst/>
          </a:prstGeom>
          <a:noFill/>
        </p:spPr>
        <p:txBody>
          <a:bodyPr wrap="square" anchor="t">
            <a:spAutoFit/>
          </a:bodyPr>
          <a:lstStyle/>
          <a:p>
            <a:pPr algn="l"/>
            <a:r>
              <a:rPr sz="2000" b="0">
                <a:solidFill>
                  <a:srgbClr val="5F6774"/>
                </a:solidFill>
                <a:latin typeface="Aptos"/>
              </a:rPr>
              <a:t>L</a:t>
            </a:r>
            <a:r>
              <a:rPr lang="fr-CH" sz="2000" b="0">
                <a:solidFill>
                  <a:srgbClr val="5F6774"/>
                </a:solidFill>
                <a:latin typeface="Aptos"/>
              </a:rPr>
              <a:t>uis</a:t>
            </a:r>
            <a:r>
              <a:rPr sz="2000" b="0">
                <a:solidFill>
                  <a:srgbClr val="5F6774"/>
                </a:solidFill>
                <a:latin typeface="Aptos"/>
              </a:rPr>
              <a:t> Frota</a:t>
            </a:r>
          </a:p>
        </p:txBody>
      </p:sp>
      <p:pic>
        <p:nvPicPr>
          <p:cNvPr id="11" name="Picture 10">
            <a:extLst>
              <a:ext uri="{FF2B5EF4-FFF2-40B4-BE49-F238E27FC236}">
                <a16:creationId xmlns:a16="http://schemas.microsoft.com/office/drawing/2014/main" id="{743BD6ED-ABC4-06F8-7406-B1B55A8F42A0}"/>
              </a:ext>
            </a:extLst>
          </p:cNvPr>
          <p:cNvPicPr>
            <a:picLocks noChangeAspect="1"/>
          </p:cNvPicPr>
          <p:nvPr/>
        </p:nvPicPr>
        <p:blipFill>
          <a:blip r:embed="rId3"/>
          <a:srcRect l="19541" b="9444"/>
          <a:stretch>
            <a:fillRect/>
          </a:stretch>
        </p:blipFill>
        <p:spPr>
          <a:xfrm>
            <a:off x="3431458" y="1185176"/>
            <a:ext cx="8613803" cy="5091152"/>
          </a:xfrm>
          <a:prstGeom prst="rect">
            <a:avLst/>
          </a:prstGeom>
        </p:spPr>
      </p:pic>
      <p:sp>
        <p:nvSpPr>
          <p:cNvPr id="13" name="TextBox 12">
            <a:extLst>
              <a:ext uri="{FF2B5EF4-FFF2-40B4-BE49-F238E27FC236}">
                <a16:creationId xmlns:a16="http://schemas.microsoft.com/office/drawing/2014/main" id="{3414DFB5-BDD4-5FAB-F523-F049241FF091}"/>
              </a:ext>
            </a:extLst>
          </p:cNvPr>
          <p:cNvSpPr txBox="1"/>
          <p:nvPr/>
        </p:nvSpPr>
        <p:spPr>
          <a:xfrm>
            <a:off x="2880360" y="456194"/>
            <a:ext cx="7653057" cy="523220"/>
          </a:xfrm>
          <a:prstGeom prst="rect">
            <a:avLst/>
          </a:prstGeom>
          <a:noFill/>
        </p:spPr>
        <p:txBody>
          <a:bodyPr wrap="none">
            <a:spAutoFit/>
          </a:bodyPr>
          <a:lstStyle/>
          <a:p>
            <a:pPr>
              <a:defRPr sz="2400" b="1">
                <a:solidFill>
                  <a:srgbClr val="2C3EBE"/>
                </a:solidFill>
                <a:latin typeface="Arial"/>
              </a:defRPr>
            </a:pPr>
            <a:r>
              <a:rPr sz="2800"/>
              <a:t>BRICS South-South Knowledge Series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riangle 2"/>
          <p:cNvSpPr/>
          <p:nvPr/>
        </p:nvSpPr>
        <p:spPr>
          <a:xfrm rot="5400000">
            <a:off x="301752" y="548640"/>
            <a:ext cx="274320" cy="274320"/>
          </a:xfrm>
          <a:prstGeom prst="triangle">
            <a:avLst/>
          </a:prstGeom>
          <a:solidFill>
            <a:srgbClr val="EF444E"/>
          </a:solidFill>
          <a:ln>
            <a:noFill/>
          </a:ln>
        </p:spPr>
        <p:txBody>
          <a:bodyPr/>
          <a:lstStyle/>
          <a:p>
            <a:endParaRPr lang="en-GB"/>
          </a:p>
        </p:txBody>
      </p:sp>
      <p:sp>
        <p:nvSpPr>
          <p:cNvPr id="3" name="Title 3"/>
          <p:cNvSpPr txBox="1"/>
          <p:nvPr/>
        </p:nvSpPr>
        <p:spPr>
          <a:xfrm>
            <a:off x="658368" y="411480"/>
            <a:ext cx="11064240" cy="548640"/>
          </a:xfrm>
          <a:prstGeom prst="rect">
            <a:avLst/>
          </a:prstGeom>
          <a:noFill/>
        </p:spPr>
        <p:txBody>
          <a:bodyPr wrap="square" lIns="0" tIns="0" rIns="0" bIns="0" anchor="ctr">
            <a:noAutofit/>
          </a:bodyPr>
          <a:lstStyle/>
          <a:p>
            <a:pPr algn="l">
              <a:spcAft>
                <a:spcPts val="0"/>
              </a:spcAft>
              <a:buNone/>
            </a:pPr>
            <a:r>
              <a:rPr lang="en-GB" sz="2800" b="1" dirty="0">
                <a:solidFill>
                  <a:srgbClr val="004A8C"/>
                </a:solidFill>
                <a:latin typeface="Aptos"/>
              </a:rPr>
              <a:t>Digital technologies across the delivery cycle</a:t>
            </a:r>
          </a:p>
        </p:txBody>
      </p:sp>
      <p:sp>
        <p:nvSpPr>
          <p:cNvPr id="4" name="Subtitle 4"/>
          <p:cNvSpPr txBox="1"/>
          <p:nvPr/>
        </p:nvSpPr>
        <p:spPr>
          <a:xfrm>
            <a:off x="658368" y="960120"/>
            <a:ext cx="11064240" cy="365760"/>
          </a:xfrm>
          <a:prstGeom prst="rect">
            <a:avLst/>
          </a:prstGeom>
          <a:noFill/>
        </p:spPr>
        <p:txBody>
          <a:bodyPr wrap="square" lIns="0" tIns="0" rIns="0" bIns="0" anchor="t">
            <a:noAutofit/>
          </a:bodyPr>
          <a:lstStyle/>
          <a:p>
            <a:pPr algn="l">
              <a:spcAft>
                <a:spcPts val="0"/>
              </a:spcAft>
              <a:buNone/>
            </a:pPr>
            <a:r>
              <a:rPr lang="en-GB" sz="1500" b="0" dirty="0">
                <a:solidFill>
                  <a:srgbClr val="647484"/>
                </a:solidFill>
                <a:latin typeface="Aptos"/>
              </a:rPr>
              <a:t>Where digitalization supports the extension of social security to workers in the informal economy</a:t>
            </a:r>
          </a:p>
        </p:txBody>
      </p:sp>
      <p:sp>
        <p:nvSpPr>
          <p:cNvPr id="5" name="Label 5"/>
          <p:cNvSpPr txBox="1"/>
          <p:nvPr/>
        </p:nvSpPr>
        <p:spPr>
          <a:xfrm>
            <a:off x="658368" y="1554480"/>
            <a:ext cx="2103120" cy="1298448"/>
          </a:xfrm>
          <a:prstGeom prst="rect">
            <a:avLst/>
          </a:prstGeom>
          <a:noFill/>
        </p:spPr>
        <p:txBody>
          <a:bodyPr wrap="square" lIns="0" tIns="0" rIns="0" bIns="0" anchor="ctr">
            <a:noAutofit/>
          </a:bodyPr>
          <a:lstStyle/>
          <a:p>
            <a:pPr algn="l">
              <a:spcAft>
                <a:spcPts val="200"/>
              </a:spcAft>
              <a:buNone/>
            </a:pPr>
            <a:r>
              <a:rPr lang="en-GB" sz="1500" b="1" dirty="0">
                <a:solidFill>
                  <a:srgbClr val="004A8C"/>
                </a:solidFill>
                <a:latin typeface="Aptos"/>
              </a:rPr>
              <a:t>Delivery cycle</a:t>
            </a:r>
          </a:p>
          <a:p>
            <a:pPr algn="l">
              <a:spcAft>
                <a:spcPts val="0"/>
              </a:spcAft>
              <a:buNone/>
            </a:pPr>
            <a:r>
              <a:rPr lang="en-GB" sz="1100" b="0" dirty="0">
                <a:solidFill>
                  <a:srgbClr val="647484"/>
                </a:solidFill>
                <a:latin typeface="Aptos"/>
              </a:rPr>
              <a:t>Three core processes</a:t>
            </a:r>
          </a:p>
        </p:txBody>
      </p:sp>
      <p:sp>
        <p:nvSpPr>
          <p:cNvPr id="6" name="Stage 6"/>
          <p:cNvSpPr/>
          <p:nvPr/>
        </p:nvSpPr>
        <p:spPr>
          <a:xfrm>
            <a:off x="2926080" y="1554480"/>
            <a:ext cx="2688336" cy="1298448"/>
          </a:xfrm>
          <a:prstGeom prst="roundRect">
            <a:avLst>
              <a:gd name="adj" fmla="val 8000"/>
            </a:avLst>
          </a:prstGeom>
          <a:solidFill>
            <a:srgbClr val="E6EEF8"/>
          </a:solidFill>
          <a:ln w="9525">
            <a:solidFill>
              <a:srgbClr val="D5DEEA"/>
            </a:solidFill>
          </a:ln>
          <a:effectLst>
            <a:outerShdw blurRad="50800" dist="19050" dir="5400000" algn="t" rotWithShape="0">
              <a:srgbClr val="000000">
                <a:alpha val="14000"/>
              </a:srgbClr>
            </a:outerShdw>
          </a:effectLst>
        </p:spPr>
        <p:txBody>
          <a:bodyPr wrap="square" lIns="146304" tIns="146304" rIns="146304" bIns="146304" anchor="t">
            <a:noAutofit/>
          </a:bodyPr>
          <a:lstStyle/>
          <a:p>
            <a:endParaRPr lang="en-GB"/>
          </a:p>
        </p:txBody>
      </p:sp>
      <p:sp>
        <p:nvSpPr>
          <p:cNvPr id="7" name="Icon circle 7"/>
          <p:cNvSpPr/>
          <p:nvPr/>
        </p:nvSpPr>
        <p:spPr>
          <a:xfrm>
            <a:off x="3108960" y="1920240"/>
            <a:ext cx="566928" cy="566928"/>
          </a:xfrm>
          <a:prstGeom prst="ellipse">
            <a:avLst/>
          </a:prstGeom>
          <a:solidFill>
            <a:srgbClr val="004A8C"/>
          </a:solidFill>
          <a:ln>
            <a:noFill/>
          </a:ln>
        </p:spPr>
        <p:txBody>
          <a:bodyPr/>
          <a:lstStyle/>
          <a:p>
            <a:endParaRPr lang="en-GB"/>
          </a:p>
        </p:txBody>
      </p:sp>
      <p:pic>
        <p:nvPicPr>
          <p:cNvPr id="8" name="Icon registration" descr="registration.png"/>
          <p:cNvPicPr>
            <a:picLocks noChangeAspect="1"/>
          </p:cNvPicPr>
          <p:nvPr/>
        </p:nvPicPr>
        <p:blipFill>
          <a:blip r:embed="rId2"/>
          <a:stretch>
            <a:fillRect/>
          </a:stretch>
        </p:blipFill>
        <p:spPr>
          <a:xfrm>
            <a:off x="3246120" y="2057400"/>
            <a:ext cx="292608" cy="292608"/>
          </a:xfrm>
          <a:prstGeom prst="rect">
            <a:avLst/>
          </a:prstGeom>
        </p:spPr>
      </p:pic>
      <p:sp>
        <p:nvSpPr>
          <p:cNvPr id="9" name="Stage text 9"/>
          <p:cNvSpPr txBox="1"/>
          <p:nvPr/>
        </p:nvSpPr>
        <p:spPr>
          <a:xfrm>
            <a:off x="3822192" y="1645920"/>
            <a:ext cx="1655064" cy="1115568"/>
          </a:xfrm>
          <a:prstGeom prst="rect">
            <a:avLst/>
          </a:prstGeom>
          <a:noFill/>
        </p:spPr>
        <p:txBody>
          <a:bodyPr wrap="square" lIns="0" tIns="0" rIns="0" bIns="0" anchor="ctr">
            <a:noAutofit/>
          </a:bodyPr>
          <a:lstStyle/>
          <a:p>
            <a:pPr algn="l">
              <a:spcAft>
                <a:spcPts val="300"/>
              </a:spcAft>
              <a:buNone/>
            </a:pPr>
            <a:r>
              <a:rPr lang="en-GB" sz="1450" b="1" dirty="0">
                <a:solidFill>
                  <a:srgbClr val="004A8C"/>
                </a:solidFill>
                <a:latin typeface="Aptos"/>
              </a:rPr>
              <a:t>1. Registration</a:t>
            </a:r>
          </a:p>
          <a:p>
            <a:pPr algn="l">
              <a:spcAft>
                <a:spcPts val="0"/>
              </a:spcAft>
              <a:buNone/>
            </a:pPr>
            <a:r>
              <a:rPr lang="en-GB" sz="1250" b="0" dirty="0">
                <a:solidFill>
                  <a:srgbClr val="23303E"/>
                </a:solidFill>
                <a:latin typeface="Aptos"/>
              </a:rPr>
              <a:t>Simple enrolment by mobile or web, portable across schemes.</a:t>
            </a:r>
          </a:p>
        </p:txBody>
      </p:sp>
      <p:sp>
        <p:nvSpPr>
          <p:cNvPr id="10" name="Arrow 10"/>
          <p:cNvSpPr/>
          <p:nvPr/>
        </p:nvSpPr>
        <p:spPr>
          <a:xfrm rot="5400000">
            <a:off x="5660136" y="2112264"/>
            <a:ext cx="182880" cy="182880"/>
          </a:xfrm>
          <a:prstGeom prst="triangle">
            <a:avLst/>
          </a:prstGeom>
          <a:solidFill>
            <a:srgbClr val="EF444E"/>
          </a:solidFill>
          <a:ln>
            <a:noFill/>
          </a:ln>
        </p:spPr>
        <p:txBody>
          <a:bodyPr/>
          <a:lstStyle/>
          <a:p>
            <a:endParaRPr lang="en-GB"/>
          </a:p>
        </p:txBody>
      </p:sp>
      <p:sp>
        <p:nvSpPr>
          <p:cNvPr id="11" name="Stage 11"/>
          <p:cNvSpPr/>
          <p:nvPr/>
        </p:nvSpPr>
        <p:spPr>
          <a:xfrm>
            <a:off x="5888736" y="1554480"/>
            <a:ext cx="2688336" cy="1298448"/>
          </a:xfrm>
          <a:prstGeom prst="roundRect">
            <a:avLst>
              <a:gd name="adj" fmla="val 8000"/>
            </a:avLst>
          </a:prstGeom>
          <a:solidFill>
            <a:srgbClr val="E6EEF8"/>
          </a:solidFill>
          <a:ln w="9525">
            <a:solidFill>
              <a:srgbClr val="D5DEEA"/>
            </a:solidFill>
          </a:ln>
          <a:effectLst>
            <a:outerShdw blurRad="50800" dist="19050" dir="5400000" algn="t" rotWithShape="0">
              <a:srgbClr val="000000">
                <a:alpha val="14000"/>
              </a:srgbClr>
            </a:outerShdw>
          </a:effectLst>
        </p:spPr>
        <p:txBody>
          <a:bodyPr wrap="square" lIns="146304" tIns="146304" rIns="146304" bIns="146304" anchor="t">
            <a:noAutofit/>
          </a:bodyPr>
          <a:lstStyle/>
          <a:p>
            <a:endParaRPr lang="en-GB"/>
          </a:p>
        </p:txBody>
      </p:sp>
      <p:sp>
        <p:nvSpPr>
          <p:cNvPr id="12" name="Icon circle 12"/>
          <p:cNvSpPr/>
          <p:nvPr/>
        </p:nvSpPr>
        <p:spPr>
          <a:xfrm>
            <a:off x="6071616" y="1920240"/>
            <a:ext cx="566928" cy="566928"/>
          </a:xfrm>
          <a:prstGeom prst="ellipse">
            <a:avLst/>
          </a:prstGeom>
          <a:solidFill>
            <a:srgbClr val="004A8C"/>
          </a:solidFill>
          <a:ln>
            <a:noFill/>
          </a:ln>
        </p:spPr>
        <p:txBody>
          <a:bodyPr/>
          <a:lstStyle/>
          <a:p>
            <a:endParaRPr lang="en-GB"/>
          </a:p>
        </p:txBody>
      </p:sp>
      <p:pic>
        <p:nvPicPr>
          <p:cNvPr id="13" name="Icon contributions" descr="contributions.png"/>
          <p:cNvPicPr>
            <a:picLocks noChangeAspect="1"/>
          </p:cNvPicPr>
          <p:nvPr/>
        </p:nvPicPr>
        <p:blipFill>
          <a:blip r:embed="rId3"/>
          <a:stretch>
            <a:fillRect/>
          </a:stretch>
        </p:blipFill>
        <p:spPr>
          <a:xfrm>
            <a:off x="6208776" y="2057400"/>
            <a:ext cx="292608" cy="292608"/>
          </a:xfrm>
          <a:prstGeom prst="rect">
            <a:avLst/>
          </a:prstGeom>
        </p:spPr>
      </p:pic>
      <p:sp>
        <p:nvSpPr>
          <p:cNvPr id="14" name="Stage text 14"/>
          <p:cNvSpPr txBox="1"/>
          <p:nvPr/>
        </p:nvSpPr>
        <p:spPr>
          <a:xfrm>
            <a:off x="6784848" y="1645920"/>
            <a:ext cx="1655064" cy="1115568"/>
          </a:xfrm>
          <a:prstGeom prst="rect">
            <a:avLst/>
          </a:prstGeom>
          <a:noFill/>
        </p:spPr>
        <p:txBody>
          <a:bodyPr wrap="square" lIns="0" tIns="0" rIns="0" bIns="0" anchor="ctr">
            <a:noAutofit/>
          </a:bodyPr>
          <a:lstStyle/>
          <a:p>
            <a:pPr algn="l">
              <a:spcAft>
                <a:spcPts val="300"/>
              </a:spcAft>
              <a:buNone/>
            </a:pPr>
            <a:r>
              <a:rPr lang="en-GB" sz="1450" b="1" dirty="0">
                <a:solidFill>
                  <a:srgbClr val="004A8C"/>
                </a:solidFill>
                <a:latin typeface="Aptos"/>
              </a:rPr>
              <a:t>2. Contribution collection</a:t>
            </a:r>
          </a:p>
          <a:p>
            <a:pPr algn="l">
              <a:spcAft>
                <a:spcPts val="0"/>
              </a:spcAft>
              <a:buNone/>
            </a:pPr>
            <a:r>
              <a:rPr lang="en-GB" sz="1250" b="0" dirty="0">
                <a:solidFill>
                  <a:srgbClr val="23303E"/>
                </a:solidFill>
                <a:latin typeface="Aptos"/>
              </a:rPr>
              <a:t>Billing and payment, with flexible mechanisms.</a:t>
            </a:r>
          </a:p>
        </p:txBody>
      </p:sp>
      <p:sp>
        <p:nvSpPr>
          <p:cNvPr id="15" name="Arrow 15"/>
          <p:cNvSpPr/>
          <p:nvPr/>
        </p:nvSpPr>
        <p:spPr>
          <a:xfrm rot="5400000">
            <a:off x="8622792" y="2112264"/>
            <a:ext cx="182880" cy="182880"/>
          </a:xfrm>
          <a:prstGeom prst="triangle">
            <a:avLst/>
          </a:prstGeom>
          <a:solidFill>
            <a:srgbClr val="EF444E"/>
          </a:solidFill>
          <a:ln>
            <a:noFill/>
          </a:ln>
        </p:spPr>
        <p:txBody>
          <a:bodyPr/>
          <a:lstStyle/>
          <a:p>
            <a:endParaRPr lang="en-GB"/>
          </a:p>
        </p:txBody>
      </p:sp>
      <p:sp>
        <p:nvSpPr>
          <p:cNvPr id="16" name="Stage 16"/>
          <p:cNvSpPr/>
          <p:nvPr/>
        </p:nvSpPr>
        <p:spPr>
          <a:xfrm>
            <a:off x="8851392" y="1554480"/>
            <a:ext cx="2688336" cy="1298448"/>
          </a:xfrm>
          <a:prstGeom prst="roundRect">
            <a:avLst>
              <a:gd name="adj" fmla="val 8000"/>
            </a:avLst>
          </a:prstGeom>
          <a:solidFill>
            <a:srgbClr val="E6EEF8"/>
          </a:solidFill>
          <a:ln w="9525">
            <a:solidFill>
              <a:srgbClr val="D5DEEA"/>
            </a:solidFill>
          </a:ln>
          <a:effectLst>
            <a:outerShdw blurRad="50800" dist="19050" dir="5400000" algn="t" rotWithShape="0">
              <a:srgbClr val="000000">
                <a:alpha val="14000"/>
              </a:srgbClr>
            </a:outerShdw>
          </a:effectLst>
        </p:spPr>
        <p:txBody>
          <a:bodyPr wrap="square" lIns="146304" tIns="146304" rIns="146304" bIns="146304" anchor="t">
            <a:noAutofit/>
          </a:bodyPr>
          <a:lstStyle/>
          <a:p>
            <a:endParaRPr lang="en-GB"/>
          </a:p>
        </p:txBody>
      </p:sp>
      <p:sp>
        <p:nvSpPr>
          <p:cNvPr id="17" name="Icon circle 17"/>
          <p:cNvSpPr/>
          <p:nvPr/>
        </p:nvSpPr>
        <p:spPr>
          <a:xfrm>
            <a:off x="9034272" y="1920240"/>
            <a:ext cx="566928" cy="566928"/>
          </a:xfrm>
          <a:prstGeom prst="ellipse">
            <a:avLst/>
          </a:prstGeom>
          <a:solidFill>
            <a:srgbClr val="004A8C"/>
          </a:solidFill>
          <a:ln>
            <a:noFill/>
          </a:ln>
        </p:spPr>
        <p:txBody>
          <a:bodyPr/>
          <a:lstStyle/>
          <a:p>
            <a:endParaRPr lang="en-GB"/>
          </a:p>
        </p:txBody>
      </p:sp>
      <p:pic>
        <p:nvPicPr>
          <p:cNvPr id="18" name="Icon benefits" descr="benefits.png"/>
          <p:cNvPicPr>
            <a:picLocks noChangeAspect="1"/>
          </p:cNvPicPr>
          <p:nvPr/>
        </p:nvPicPr>
        <p:blipFill>
          <a:blip r:embed="rId4"/>
          <a:stretch>
            <a:fillRect/>
          </a:stretch>
        </p:blipFill>
        <p:spPr>
          <a:xfrm>
            <a:off x="9171432" y="2057400"/>
            <a:ext cx="292608" cy="292608"/>
          </a:xfrm>
          <a:prstGeom prst="rect">
            <a:avLst/>
          </a:prstGeom>
        </p:spPr>
      </p:pic>
      <p:sp>
        <p:nvSpPr>
          <p:cNvPr id="19" name="Stage text 19"/>
          <p:cNvSpPr txBox="1"/>
          <p:nvPr/>
        </p:nvSpPr>
        <p:spPr>
          <a:xfrm>
            <a:off x="9747504" y="1645920"/>
            <a:ext cx="1655064" cy="1115568"/>
          </a:xfrm>
          <a:prstGeom prst="rect">
            <a:avLst/>
          </a:prstGeom>
          <a:noFill/>
        </p:spPr>
        <p:txBody>
          <a:bodyPr wrap="square" lIns="0" tIns="0" rIns="0" bIns="0" anchor="ctr">
            <a:noAutofit/>
          </a:bodyPr>
          <a:lstStyle/>
          <a:p>
            <a:pPr algn="l">
              <a:spcAft>
                <a:spcPts val="300"/>
              </a:spcAft>
              <a:buNone/>
            </a:pPr>
            <a:r>
              <a:rPr lang="en-GB" sz="1450" b="1" dirty="0">
                <a:solidFill>
                  <a:srgbClr val="004A8C"/>
                </a:solidFill>
                <a:latin typeface="Aptos"/>
              </a:rPr>
              <a:t>3. Benefits management</a:t>
            </a:r>
          </a:p>
          <a:p>
            <a:pPr algn="l">
              <a:spcAft>
                <a:spcPts val="0"/>
              </a:spcAft>
              <a:buNone/>
            </a:pPr>
            <a:r>
              <a:rPr lang="en-GB" sz="1250" b="0" dirty="0">
                <a:solidFill>
                  <a:srgbClr val="23303E"/>
                </a:solidFill>
                <a:latin typeface="Aptos"/>
              </a:rPr>
              <a:t>Applications, payment and review, end to end.</a:t>
            </a:r>
          </a:p>
        </p:txBody>
      </p:sp>
      <p:sp>
        <p:nvSpPr>
          <p:cNvPr id="20" name="Label 20"/>
          <p:cNvSpPr txBox="1"/>
          <p:nvPr/>
        </p:nvSpPr>
        <p:spPr>
          <a:xfrm>
            <a:off x="658368" y="3081528"/>
            <a:ext cx="2103120" cy="768096"/>
          </a:xfrm>
          <a:prstGeom prst="rect">
            <a:avLst/>
          </a:prstGeom>
          <a:noFill/>
        </p:spPr>
        <p:txBody>
          <a:bodyPr wrap="square" lIns="0" tIns="0" rIns="0" bIns="0" anchor="ctr">
            <a:noAutofit/>
          </a:bodyPr>
          <a:lstStyle/>
          <a:p>
            <a:pPr algn="l">
              <a:spcAft>
                <a:spcPts val="200"/>
              </a:spcAft>
              <a:buNone/>
            </a:pPr>
            <a:r>
              <a:rPr lang="en-GB" sz="1500" b="1" dirty="0">
                <a:solidFill>
                  <a:srgbClr val="004A8C"/>
                </a:solidFill>
                <a:latin typeface="Aptos"/>
              </a:rPr>
              <a:t>Technology enablers</a:t>
            </a:r>
          </a:p>
          <a:p>
            <a:pPr algn="l">
              <a:spcAft>
                <a:spcPts val="0"/>
              </a:spcAft>
              <a:buNone/>
            </a:pPr>
            <a:r>
              <a:rPr lang="en-GB" sz="1100" b="0" dirty="0">
                <a:solidFill>
                  <a:srgbClr val="647484"/>
                </a:solidFill>
                <a:latin typeface="Aptos"/>
              </a:rPr>
              <a:t>Used at every stage</a:t>
            </a:r>
          </a:p>
        </p:txBody>
      </p:sp>
      <p:sp>
        <p:nvSpPr>
          <p:cNvPr id="21" name="Enabler 21"/>
          <p:cNvSpPr/>
          <p:nvPr/>
        </p:nvSpPr>
        <p:spPr>
          <a:xfrm>
            <a:off x="2926080" y="3081528"/>
            <a:ext cx="2688336" cy="768096"/>
          </a:xfrm>
          <a:prstGeom prst="roundRect">
            <a:avLst>
              <a:gd name="adj" fmla="val 8000"/>
            </a:avLst>
          </a:prstGeom>
          <a:solidFill>
            <a:srgbClr val="004A8C"/>
          </a:solidFill>
          <a:ln>
            <a:noFill/>
          </a:ln>
        </p:spPr>
        <p:txBody>
          <a:bodyPr wrap="square" lIns="146304" tIns="146304" rIns="146304" bIns="146304" anchor="t">
            <a:noAutofit/>
          </a:bodyPr>
          <a:lstStyle/>
          <a:p>
            <a:endParaRPr lang="en-GB"/>
          </a:p>
        </p:txBody>
      </p:sp>
      <p:pic>
        <p:nvPicPr>
          <p:cNvPr id="22" name="Icon identity" descr="identity.png"/>
          <p:cNvPicPr>
            <a:picLocks noChangeAspect="1"/>
          </p:cNvPicPr>
          <p:nvPr/>
        </p:nvPicPr>
        <p:blipFill>
          <a:blip r:embed="rId5"/>
          <a:stretch>
            <a:fillRect/>
          </a:stretch>
        </p:blipFill>
        <p:spPr>
          <a:xfrm>
            <a:off x="3218688" y="3291840"/>
            <a:ext cx="347472" cy="347472"/>
          </a:xfrm>
          <a:prstGeom prst="rect">
            <a:avLst/>
          </a:prstGeom>
        </p:spPr>
      </p:pic>
      <p:sp>
        <p:nvSpPr>
          <p:cNvPr id="23" name="Enabler text 23"/>
          <p:cNvSpPr txBox="1"/>
          <p:nvPr/>
        </p:nvSpPr>
        <p:spPr>
          <a:xfrm>
            <a:off x="3822192" y="3136392"/>
            <a:ext cx="1655064" cy="658368"/>
          </a:xfrm>
          <a:prstGeom prst="rect">
            <a:avLst/>
          </a:prstGeom>
          <a:noFill/>
        </p:spPr>
        <p:txBody>
          <a:bodyPr wrap="square" lIns="0" tIns="0" rIns="0" bIns="0" anchor="ctr">
            <a:noAutofit/>
          </a:bodyPr>
          <a:lstStyle/>
          <a:p>
            <a:pPr algn="l">
              <a:spcAft>
                <a:spcPts val="0"/>
              </a:spcAft>
              <a:buNone/>
            </a:pPr>
            <a:r>
              <a:rPr lang="en-GB" sz="1300" b="1" dirty="0">
                <a:solidFill>
                  <a:srgbClr val="FFFFFF"/>
                </a:solidFill>
                <a:latin typeface="Aptos"/>
              </a:rPr>
              <a:t>Identity management across agencies</a:t>
            </a:r>
          </a:p>
        </p:txBody>
      </p:sp>
      <p:sp>
        <p:nvSpPr>
          <p:cNvPr id="24" name="Enabler 24"/>
          <p:cNvSpPr/>
          <p:nvPr/>
        </p:nvSpPr>
        <p:spPr>
          <a:xfrm>
            <a:off x="5888736" y="3081528"/>
            <a:ext cx="2688336" cy="768096"/>
          </a:xfrm>
          <a:prstGeom prst="roundRect">
            <a:avLst>
              <a:gd name="adj" fmla="val 8000"/>
            </a:avLst>
          </a:prstGeom>
          <a:solidFill>
            <a:srgbClr val="004A8C"/>
          </a:solidFill>
          <a:ln>
            <a:noFill/>
          </a:ln>
        </p:spPr>
        <p:txBody>
          <a:bodyPr wrap="square" lIns="146304" tIns="146304" rIns="146304" bIns="146304" anchor="t">
            <a:noAutofit/>
          </a:bodyPr>
          <a:lstStyle/>
          <a:p>
            <a:endParaRPr lang="en-GB"/>
          </a:p>
        </p:txBody>
      </p:sp>
      <p:pic>
        <p:nvPicPr>
          <p:cNvPr id="25" name="Icon exchange" descr="exchange.png"/>
          <p:cNvPicPr>
            <a:picLocks noChangeAspect="1"/>
          </p:cNvPicPr>
          <p:nvPr/>
        </p:nvPicPr>
        <p:blipFill>
          <a:blip r:embed="rId6"/>
          <a:stretch>
            <a:fillRect/>
          </a:stretch>
        </p:blipFill>
        <p:spPr>
          <a:xfrm>
            <a:off x="6181344" y="3291840"/>
            <a:ext cx="347472" cy="347472"/>
          </a:xfrm>
          <a:prstGeom prst="rect">
            <a:avLst/>
          </a:prstGeom>
        </p:spPr>
      </p:pic>
      <p:sp>
        <p:nvSpPr>
          <p:cNvPr id="26" name="Enabler text 26"/>
          <p:cNvSpPr txBox="1"/>
          <p:nvPr/>
        </p:nvSpPr>
        <p:spPr>
          <a:xfrm>
            <a:off x="6784848" y="3136392"/>
            <a:ext cx="1655064" cy="658368"/>
          </a:xfrm>
          <a:prstGeom prst="rect">
            <a:avLst/>
          </a:prstGeom>
          <a:noFill/>
        </p:spPr>
        <p:txBody>
          <a:bodyPr wrap="square" lIns="0" tIns="0" rIns="0" bIns="0" anchor="ctr">
            <a:noAutofit/>
          </a:bodyPr>
          <a:lstStyle/>
          <a:p>
            <a:pPr algn="l">
              <a:spcAft>
                <a:spcPts val="0"/>
              </a:spcAft>
              <a:buNone/>
            </a:pPr>
            <a:r>
              <a:rPr lang="en-GB" sz="1300" b="1" dirty="0">
                <a:solidFill>
                  <a:srgbClr val="FFFFFF"/>
                </a:solidFill>
                <a:latin typeface="Aptos"/>
              </a:rPr>
              <a:t>Data exchange, including with payment systems</a:t>
            </a:r>
          </a:p>
        </p:txBody>
      </p:sp>
      <p:sp>
        <p:nvSpPr>
          <p:cNvPr id="27" name="Enabler 27"/>
          <p:cNvSpPr/>
          <p:nvPr/>
        </p:nvSpPr>
        <p:spPr>
          <a:xfrm>
            <a:off x="8851392" y="3081528"/>
            <a:ext cx="2688336" cy="768096"/>
          </a:xfrm>
          <a:prstGeom prst="roundRect">
            <a:avLst>
              <a:gd name="adj" fmla="val 8000"/>
            </a:avLst>
          </a:prstGeom>
          <a:solidFill>
            <a:srgbClr val="004A8C"/>
          </a:solidFill>
          <a:ln>
            <a:noFill/>
          </a:ln>
        </p:spPr>
        <p:txBody>
          <a:bodyPr wrap="square" lIns="146304" tIns="146304" rIns="146304" bIns="146304" anchor="t">
            <a:noAutofit/>
          </a:bodyPr>
          <a:lstStyle/>
          <a:p>
            <a:endParaRPr lang="en-GB"/>
          </a:p>
        </p:txBody>
      </p:sp>
      <p:pic>
        <p:nvPicPr>
          <p:cNvPr id="28" name="Icon mobile" descr="mobile.png"/>
          <p:cNvPicPr>
            <a:picLocks noChangeAspect="1"/>
          </p:cNvPicPr>
          <p:nvPr/>
        </p:nvPicPr>
        <p:blipFill>
          <a:blip r:embed="rId7"/>
          <a:stretch>
            <a:fillRect/>
          </a:stretch>
        </p:blipFill>
        <p:spPr>
          <a:xfrm>
            <a:off x="9144000" y="3291840"/>
            <a:ext cx="347472" cy="347472"/>
          </a:xfrm>
          <a:prstGeom prst="rect">
            <a:avLst/>
          </a:prstGeom>
        </p:spPr>
      </p:pic>
      <p:sp>
        <p:nvSpPr>
          <p:cNvPr id="29" name="Enabler text 29"/>
          <p:cNvSpPr txBox="1"/>
          <p:nvPr/>
        </p:nvSpPr>
        <p:spPr>
          <a:xfrm>
            <a:off x="9747504" y="3136392"/>
            <a:ext cx="1655064" cy="658368"/>
          </a:xfrm>
          <a:prstGeom prst="rect">
            <a:avLst/>
          </a:prstGeom>
          <a:noFill/>
        </p:spPr>
        <p:txBody>
          <a:bodyPr wrap="square" lIns="0" tIns="0" rIns="0" bIns="0" anchor="ctr">
            <a:noAutofit/>
          </a:bodyPr>
          <a:lstStyle/>
          <a:p>
            <a:pPr algn="l">
              <a:spcAft>
                <a:spcPts val="0"/>
              </a:spcAft>
              <a:buNone/>
            </a:pPr>
            <a:r>
              <a:rPr lang="en-GB" sz="1300" b="1" dirty="0">
                <a:solidFill>
                  <a:srgbClr val="FFFFFF"/>
                </a:solidFill>
                <a:latin typeface="Aptos"/>
              </a:rPr>
              <a:t>Innovative services and interfaces, such as mobile</a:t>
            </a:r>
          </a:p>
        </p:txBody>
      </p:sp>
      <p:sp>
        <p:nvSpPr>
          <p:cNvPr id="30" name="Label 30"/>
          <p:cNvSpPr txBox="1"/>
          <p:nvPr/>
        </p:nvSpPr>
        <p:spPr>
          <a:xfrm>
            <a:off x="658368" y="4078224"/>
            <a:ext cx="2103120" cy="658368"/>
          </a:xfrm>
          <a:prstGeom prst="rect">
            <a:avLst/>
          </a:prstGeom>
          <a:noFill/>
        </p:spPr>
        <p:txBody>
          <a:bodyPr wrap="square" lIns="0" tIns="0" rIns="0" bIns="0" anchor="ctr">
            <a:noAutofit/>
          </a:bodyPr>
          <a:lstStyle/>
          <a:p>
            <a:pPr algn="l">
              <a:spcAft>
                <a:spcPts val="200"/>
              </a:spcAft>
              <a:buNone/>
            </a:pPr>
            <a:r>
              <a:rPr lang="en-GB" sz="1500" b="1" dirty="0">
                <a:solidFill>
                  <a:srgbClr val="004A8C"/>
                </a:solidFill>
                <a:latin typeface="Aptos"/>
              </a:rPr>
              <a:t>Foundations</a:t>
            </a:r>
          </a:p>
          <a:p>
            <a:pPr algn="l">
              <a:spcAft>
                <a:spcPts val="0"/>
              </a:spcAft>
              <a:buNone/>
            </a:pPr>
            <a:r>
              <a:rPr lang="en-GB" sz="1100" b="0" dirty="0">
                <a:solidFill>
                  <a:srgbClr val="647484"/>
                </a:solidFill>
                <a:latin typeface="Aptos"/>
              </a:rPr>
              <a:t>What everything rests on</a:t>
            </a:r>
          </a:p>
        </p:txBody>
      </p:sp>
      <p:sp>
        <p:nvSpPr>
          <p:cNvPr id="31" name="Foundation 31"/>
          <p:cNvSpPr/>
          <p:nvPr/>
        </p:nvSpPr>
        <p:spPr>
          <a:xfrm>
            <a:off x="2926080" y="4078224"/>
            <a:ext cx="2688336" cy="658368"/>
          </a:xfrm>
          <a:prstGeom prst="roundRect">
            <a:avLst>
              <a:gd name="adj" fmla="val 8000"/>
            </a:avLst>
          </a:prstGeom>
          <a:solidFill>
            <a:srgbClr val="F3F6FA"/>
          </a:solidFill>
          <a:ln w="9525">
            <a:solidFill>
              <a:srgbClr val="D5DEEA"/>
            </a:solidFill>
          </a:ln>
        </p:spPr>
        <p:txBody>
          <a:bodyPr wrap="square" lIns="146304" tIns="146304" rIns="146304" bIns="146304" anchor="t">
            <a:noAutofit/>
          </a:bodyPr>
          <a:lstStyle/>
          <a:p>
            <a:endParaRPr lang="en-GB"/>
          </a:p>
        </p:txBody>
      </p:sp>
      <p:pic>
        <p:nvPicPr>
          <p:cNvPr id="32" name="Icon policy" descr="policy.png"/>
          <p:cNvPicPr>
            <a:picLocks noChangeAspect="1"/>
          </p:cNvPicPr>
          <p:nvPr/>
        </p:nvPicPr>
        <p:blipFill>
          <a:blip r:embed="rId8"/>
          <a:stretch>
            <a:fillRect/>
          </a:stretch>
        </p:blipFill>
        <p:spPr>
          <a:xfrm>
            <a:off x="3218688" y="4233672"/>
            <a:ext cx="347472" cy="347472"/>
          </a:xfrm>
          <a:prstGeom prst="rect">
            <a:avLst/>
          </a:prstGeom>
        </p:spPr>
      </p:pic>
      <p:sp>
        <p:nvSpPr>
          <p:cNvPr id="33" name="Foundation text 33"/>
          <p:cNvSpPr txBox="1"/>
          <p:nvPr/>
        </p:nvSpPr>
        <p:spPr>
          <a:xfrm>
            <a:off x="3822192" y="4078224"/>
            <a:ext cx="1655064" cy="658368"/>
          </a:xfrm>
          <a:prstGeom prst="rect">
            <a:avLst/>
          </a:prstGeom>
          <a:noFill/>
        </p:spPr>
        <p:txBody>
          <a:bodyPr wrap="square" lIns="0" tIns="0" rIns="0" bIns="0" anchor="ctr">
            <a:noAutofit/>
          </a:bodyPr>
          <a:lstStyle/>
          <a:p>
            <a:pPr algn="l">
              <a:spcAft>
                <a:spcPts val="0"/>
              </a:spcAft>
              <a:buNone/>
            </a:pPr>
            <a:r>
              <a:rPr lang="en-GB" sz="1300" b="1" dirty="0">
                <a:solidFill>
                  <a:srgbClr val="004A8C"/>
                </a:solidFill>
                <a:latin typeface="Aptos"/>
              </a:rPr>
              <a:t>Policy and legal framework</a:t>
            </a:r>
          </a:p>
        </p:txBody>
      </p:sp>
      <p:sp>
        <p:nvSpPr>
          <p:cNvPr id="34" name="Foundation 34"/>
          <p:cNvSpPr/>
          <p:nvPr/>
        </p:nvSpPr>
        <p:spPr>
          <a:xfrm>
            <a:off x="5888736" y="4078224"/>
            <a:ext cx="5650992" cy="658368"/>
          </a:xfrm>
          <a:prstGeom prst="roundRect">
            <a:avLst>
              <a:gd name="adj" fmla="val 8000"/>
            </a:avLst>
          </a:prstGeom>
          <a:solidFill>
            <a:srgbClr val="F3F6FA"/>
          </a:solidFill>
          <a:ln w="9525">
            <a:solidFill>
              <a:srgbClr val="D5DEEA"/>
            </a:solidFill>
          </a:ln>
        </p:spPr>
        <p:txBody>
          <a:bodyPr wrap="square" lIns="146304" tIns="146304" rIns="146304" bIns="146304" anchor="t">
            <a:noAutofit/>
          </a:bodyPr>
          <a:lstStyle/>
          <a:p>
            <a:endParaRPr lang="en-GB"/>
          </a:p>
        </p:txBody>
      </p:sp>
      <p:pic>
        <p:nvPicPr>
          <p:cNvPr id="35" name="Icon capabilities" descr="capabilities.png"/>
          <p:cNvPicPr>
            <a:picLocks noChangeAspect="1"/>
          </p:cNvPicPr>
          <p:nvPr/>
        </p:nvPicPr>
        <p:blipFill>
          <a:blip r:embed="rId9"/>
          <a:stretch>
            <a:fillRect/>
          </a:stretch>
        </p:blipFill>
        <p:spPr>
          <a:xfrm>
            <a:off x="6181344" y="4233672"/>
            <a:ext cx="347472" cy="347472"/>
          </a:xfrm>
          <a:prstGeom prst="rect">
            <a:avLst/>
          </a:prstGeom>
        </p:spPr>
      </p:pic>
      <p:sp>
        <p:nvSpPr>
          <p:cNvPr id="36" name="Foundation text 36"/>
          <p:cNvSpPr txBox="1"/>
          <p:nvPr/>
        </p:nvSpPr>
        <p:spPr>
          <a:xfrm>
            <a:off x="6784848" y="4078224"/>
            <a:ext cx="4617720" cy="658368"/>
          </a:xfrm>
          <a:prstGeom prst="rect">
            <a:avLst/>
          </a:prstGeom>
          <a:noFill/>
        </p:spPr>
        <p:txBody>
          <a:bodyPr wrap="square" lIns="0" tIns="0" rIns="0" bIns="0" anchor="ctr">
            <a:noAutofit/>
          </a:bodyPr>
          <a:lstStyle/>
          <a:p>
            <a:pPr algn="l">
              <a:spcAft>
                <a:spcPts val="0"/>
              </a:spcAft>
              <a:buNone/>
            </a:pPr>
            <a:r>
              <a:rPr lang="en-GB" sz="1300" b="1" dirty="0">
                <a:solidFill>
                  <a:srgbClr val="004A8C"/>
                </a:solidFill>
                <a:latin typeface="Aptos"/>
              </a:rPr>
              <a:t>Capabilities: </a:t>
            </a:r>
            <a:r>
              <a:rPr lang="en-GB" sz="1300" b="0" dirty="0">
                <a:solidFill>
                  <a:srgbClr val="23303E"/>
                </a:solidFill>
                <a:latin typeface="Aptos"/>
              </a:rPr>
              <a:t>technological, digital inclusion, resilience, governance</a:t>
            </a:r>
          </a:p>
        </p:txBody>
      </p:sp>
      <p:sp>
        <p:nvSpPr>
          <p:cNvPr id="37" name="Key message 37"/>
          <p:cNvSpPr/>
          <p:nvPr/>
        </p:nvSpPr>
        <p:spPr>
          <a:xfrm>
            <a:off x="658368" y="4937760"/>
            <a:ext cx="10881360" cy="941832"/>
          </a:xfrm>
          <a:prstGeom prst="roundRect">
            <a:avLst>
              <a:gd name="adj" fmla="val 8000"/>
            </a:avLst>
          </a:prstGeom>
          <a:solidFill>
            <a:srgbClr val="F2F5F9"/>
          </a:solidFill>
          <a:ln w="9525">
            <a:solidFill>
              <a:srgbClr val="D5DEEA"/>
            </a:solidFill>
          </a:ln>
        </p:spPr>
        <p:txBody>
          <a:bodyPr wrap="square" lIns="182880" tIns="182880" rIns="182880" bIns="182880" anchor="ctr">
            <a:noAutofit/>
          </a:bodyPr>
          <a:lstStyle/>
          <a:p>
            <a:pPr algn="l">
              <a:spcAft>
                <a:spcPts val="0"/>
              </a:spcAft>
              <a:buNone/>
            </a:pPr>
            <a:r>
              <a:rPr lang="en-GB" sz="1600" b="1" dirty="0">
                <a:solidFill>
                  <a:srgbClr val="004A8C"/>
                </a:solidFill>
                <a:latin typeface="Aptos"/>
              </a:rPr>
              <a:t>Key message: </a:t>
            </a:r>
            <a:r>
              <a:rPr lang="en-GB" sz="1600" b="0" dirty="0">
                <a:solidFill>
                  <a:srgbClr val="23303E"/>
                </a:solidFill>
                <a:latin typeface="Aptos"/>
              </a:rPr>
              <a:t>safe and responsible digital and decision-making systems extend coverage and support the transition to the formal economy when they build on inclusive identity and data sharing, underpinned by sound policy, regulation, governance and capabilities.</a:t>
            </a:r>
          </a:p>
        </p:txBody>
      </p:sp>
      <p:sp>
        <p:nvSpPr>
          <p:cNvPr id="38" name="Source 38"/>
          <p:cNvSpPr txBox="1"/>
          <p:nvPr/>
        </p:nvSpPr>
        <p:spPr>
          <a:xfrm>
            <a:off x="658368" y="6035040"/>
            <a:ext cx="10881360" cy="320040"/>
          </a:xfrm>
          <a:prstGeom prst="rect">
            <a:avLst/>
          </a:prstGeom>
          <a:noFill/>
        </p:spPr>
        <p:txBody>
          <a:bodyPr wrap="square" lIns="0" tIns="0" rIns="0" bIns="0" anchor="t">
            <a:noAutofit/>
          </a:bodyPr>
          <a:lstStyle/>
          <a:p>
            <a:pPr algn="l">
              <a:spcAft>
                <a:spcPts val="0"/>
              </a:spcAft>
              <a:buNone/>
            </a:pPr>
            <a:r>
              <a:rPr lang="en-GB" sz="1000" b="0" dirty="0">
                <a:solidFill>
                  <a:srgbClr val="647484"/>
                </a:solidFill>
                <a:latin typeface="Aptos"/>
              </a:rPr>
              <a:t>Source: ILO and ISSA (2026), Leveraging Digital Technologies to Protect All Workers, including Gig and Platform Workers, technical paper for the 2nd meeting of the BRICS Employment Working Group (Priority 4), draft version, April 2026.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riangle 2"/>
          <p:cNvSpPr/>
          <p:nvPr/>
        </p:nvSpPr>
        <p:spPr>
          <a:xfrm rot="5400000">
            <a:off x="301752" y="548640"/>
            <a:ext cx="274320" cy="274320"/>
          </a:xfrm>
          <a:prstGeom prst="triangle">
            <a:avLst/>
          </a:prstGeom>
          <a:solidFill>
            <a:srgbClr val="EF444E"/>
          </a:solidFill>
          <a:ln>
            <a:noFill/>
          </a:ln>
        </p:spPr>
        <p:txBody>
          <a:bodyPr/>
          <a:lstStyle/>
          <a:p>
            <a:endParaRPr lang="en-GB"/>
          </a:p>
        </p:txBody>
      </p:sp>
      <p:sp>
        <p:nvSpPr>
          <p:cNvPr id="3" name="Title 3"/>
          <p:cNvSpPr txBox="1"/>
          <p:nvPr/>
        </p:nvSpPr>
        <p:spPr>
          <a:xfrm>
            <a:off x="658368" y="411480"/>
            <a:ext cx="11064240" cy="548640"/>
          </a:xfrm>
          <a:prstGeom prst="rect">
            <a:avLst/>
          </a:prstGeom>
          <a:noFill/>
        </p:spPr>
        <p:txBody>
          <a:bodyPr wrap="square" lIns="0" tIns="0" rIns="0" bIns="0" anchor="ctr">
            <a:noAutofit/>
          </a:bodyPr>
          <a:lstStyle/>
          <a:p>
            <a:pPr algn="l">
              <a:spcAft>
                <a:spcPts val="0"/>
              </a:spcAft>
              <a:buNone/>
            </a:pPr>
            <a:r>
              <a:rPr lang="en-GB" sz="2800" b="1" dirty="0">
                <a:solidFill>
                  <a:srgbClr val="004A8C"/>
                </a:solidFill>
                <a:latin typeface="Aptos"/>
              </a:rPr>
              <a:t>Five BRICS practices: what works, and what each one teaches</a:t>
            </a:r>
          </a:p>
        </p:txBody>
      </p:sp>
      <p:sp>
        <p:nvSpPr>
          <p:cNvPr id="4" name="Subtitle 4"/>
          <p:cNvSpPr txBox="1"/>
          <p:nvPr/>
        </p:nvSpPr>
        <p:spPr>
          <a:xfrm>
            <a:off x="658368" y="960120"/>
            <a:ext cx="11064240" cy="365760"/>
          </a:xfrm>
          <a:prstGeom prst="rect">
            <a:avLst/>
          </a:prstGeom>
          <a:noFill/>
        </p:spPr>
        <p:txBody>
          <a:bodyPr wrap="square" lIns="0" tIns="0" rIns="0" bIns="0" anchor="t">
            <a:noAutofit/>
          </a:bodyPr>
          <a:lstStyle/>
          <a:p>
            <a:pPr algn="l">
              <a:spcAft>
                <a:spcPts val="0"/>
              </a:spcAft>
              <a:buNone/>
            </a:pPr>
            <a:r>
              <a:rPr lang="en-GB" sz="1500" b="0" dirty="0">
                <a:solidFill>
                  <a:srgbClr val="647484"/>
                </a:solidFill>
                <a:latin typeface="Aptos"/>
              </a:rPr>
              <a:t>Ordered along the delivery cycle, from registration to automated delivery at scale</a:t>
            </a:r>
          </a:p>
        </p:txBody>
      </p:sp>
      <p:sp>
        <p:nvSpPr>
          <p:cNvPr id="5" name="Card 5"/>
          <p:cNvSpPr/>
          <p:nvPr/>
        </p:nvSpPr>
        <p:spPr>
          <a:xfrm>
            <a:off x="658368" y="1444752"/>
            <a:ext cx="5326380" cy="1426464"/>
          </a:xfrm>
          <a:prstGeom prst="roundRect">
            <a:avLst>
              <a:gd name="adj" fmla="val 8000"/>
            </a:avLst>
          </a:prstGeom>
          <a:solidFill>
            <a:srgbClr val="E6EEF8"/>
          </a:solidFill>
          <a:ln w="9525">
            <a:solidFill>
              <a:srgbClr val="D5DEEA"/>
            </a:solidFill>
          </a:ln>
          <a:effectLst>
            <a:outerShdw blurRad="50800" dist="19050" dir="5400000" algn="t" rotWithShape="0">
              <a:srgbClr val="000000">
                <a:alpha val="14000"/>
              </a:srgbClr>
            </a:outerShdw>
          </a:effectLst>
        </p:spPr>
        <p:txBody>
          <a:bodyPr wrap="square" lIns="146304" tIns="146304" rIns="146304" bIns="146304" anchor="t">
            <a:noAutofit/>
          </a:bodyPr>
          <a:lstStyle/>
          <a:p>
            <a:endParaRPr lang="en-GB"/>
          </a:p>
        </p:txBody>
      </p:sp>
      <p:pic>
        <p:nvPicPr>
          <p:cNvPr id="6" name="Photo India" descr="image.jpg"/>
          <p:cNvPicPr>
            <a:picLocks noChangeAspect="1"/>
          </p:cNvPicPr>
          <p:nvPr/>
        </p:nvPicPr>
        <p:blipFill>
          <a:blip r:embed="rId2"/>
          <a:stretch>
            <a:fillRect/>
          </a:stretch>
        </p:blipFill>
        <p:spPr>
          <a:xfrm>
            <a:off x="952169" y="1572768"/>
            <a:ext cx="573686" cy="1170432"/>
          </a:xfrm>
          <a:prstGeom prst="rect">
            <a:avLst/>
          </a:prstGeom>
        </p:spPr>
      </p:pic>
      <p:sp>
        <p:nvSpPr>
          <p:cNvPr id="7" name="Practice 7"/>
          <p:cNvSpPr txBox="1"/>
          <p:nvPr/>
        </p:nvSpPr>
        <p:spPr>
          <a:xfrm>
            <a:off x="1801368" y="1517904"/>
            <a:ext cx="4018788" cy="1280160"/>
          </a:xfrm>
          <a:prstGeom prst="rect">
            <a:avLst/>
          </a:prstGeom>
          <a:noFill/>
        </p:spPr>
        <p:txBody>
          <a:bodyPr wrap="square" lIns="0" tIns="0" rIns="0" bIns="0" anchor="ctr">
            <a:noAutofit/>
          </a:bodyPr>
          <a:lstStyle/>
          <a:p>
            <a:pPr algn="l">
              <a:spcAft>
                <a:spcPts val="100"/>
              </a:spcAft>
              <a:buNone/>
            </a:pPr>
            <a:r>
              <a:rPr lang="en-GB" sz="1400" b="1" dirty="0">
                <a:solidFill>
                  <a:srgbClr val="004A8C"/>
                </a:solidFill>
                <a:latin typeface="Aptos"/>
              </a:rPr>
              <a:t>India — e-Shram</a:t>
            </a:r>
          </a:p>
          <a:p>
            <a:pPr algn="l">
              <a:spcAft>
                <a:spcPts val="400"/>
              </a:spcAft>
              <a:buNone/>
            </a:pPr>
            <a:r>
              <a:rPr lang="en-GB" sz="1050" b="0" dirty="0">
                <a:solidFill>
                  <a:srgbClr val="647484"/>
                </a:solidFill>
                <a:latin typeface="Aptos"/>
              </a:rPr>
              <a:t>Ministry of Labour and Employment</a:t>
            </a:r>
          </a:p>
          <a:p>
            <a:pPr algn="l">
              <a:spcAft>
                <a:spcPts val="300"/>
              </a:spcAft>
              <a:buNone/>
            </a:pPr>
            <a:r>
              <a:rPr lang="en-GB" sz="1150" b="0" dirty="0">
                <a:solidFill>
                  <a:srgbClr val="23303E"/>
                </a:solidFill>
                <a:latin typeface="Aptos"/>
              </a:rPr>
              <a:t>306 million registered (Jan. 2025) by self-declaration linked to Aadhaar; assisted registration; 22 languages.</a:t>
            </a:r>
          </a:p>
          <a:p>
            <a:pPr algn="l">
              <a:spcAft>
                <a:spcPts val="0"/>
              </a:spcAft>
              <a:buNone/>
            </a:pPr>
            <a:r>
              <a:rPr lang="en-GB" sz="1150" b="1" dirty="0">
                <a:solidFill>
                  <a:srgbClr val="004A8C"/>
                </a:solidFill>
                <a:latin typeface="Aptos"/>
              </a:rPr>
              <a:t>Lesson: </a:t>
            </a:r>
            <a:r>
              <a:rPr lang="en-GB" sz="1150" b="0" dirty="0">
                <a:solidFill>
                  <a:srgbClr val="23303E"/>
                </a:solidFill>
                <a:latin typeface="Aptos"/>
              </a:rPr>
              <a:t>where registration depended on digital identity, many informal workers were excluded.</a:t>
            </a:r>
          </a:p>
        </p:txBody>
      </p:sp>
      <p:sp>
        <p:nvSpPr>
          <p:cNvPr id="8" name="Card 8"/>
          <p:cNvSpPr/>
          <p:nvPr/>
        </p:nvSpPr>
        <p:spPr>
          <a:xfrm>
            <a:off x="6213348" y="1444752"/>
            <a:ext cx="5326380" cy="1426464"/>
          </a:xfrm>
          <a:prstGeom prst="roundRect">
            <a:avLst>
              <a:gd name="adj" fmla="val 8000"/>
            </a:avLst>
          </a:prstGeom>
          <a:solidFill>
            <a:srgbClr val="F3F6FA"/>
          </a:solidFill>
          <a:ln w="9525">
            <a:solidFill>
              <a:srgbClr val="D5DEEA"/>
            </a:solidFill>
          </a:ln>
          <a:effectLst>
            <a:outerShdw blurRad="50800" dist="19050" dir="5400000" algn="t" rotWithShape="0">
              <a:srgbClr val="000000">
                <a:alpha val="14000"/>
              </a:srgbClr>
            </a:outerShdw>
          </a:effectLst>
        </p:spPr>
        <p:txBody>
          <a:bodyPr wrap="square" lIns="146304" tIns="146304" rIns="146304" bIns="146304" anchor="t">
            <a:noAutofit/>
          </a:bodyPr>
          <a:lstStyle/>
          <a:p>
            <a:endParaRPr lang="en-GB"/>
          </a:p>
        </p:txBody>
      </p:sp>
      <p:sp>
        <p:nvSpPr>
          <p:cNvPr id="9" name="Stat 9"/>
          <p:cNvSpPr/>
          <p:nvPr/>
        </p:nvSpPr>
        <p:spPr>
          <a:xfrm>
            <a:off x="6359652" y="1572768"/>
            <a:ext cx="868680" cy="1170432"/>
          </a:xfrm>
          <a:prstGeom prst="roundRect">
            <a:avLst>
              <a:gd name="adj" fmla="val 8000"/>
            </a:avLst>
          </a:prstGeom>
          <a:solidFill>
            <a:srgbClr val="004A8C"/>
          </a:solidFill>
          <a:ln>
            <a:noFill/>
          </a:ln>
        </p:spPr>
        <p:txBody>
          <a:bodyPr wrap="square" lIns="45720" tIns="45720" rIns="45720" bIns="45720" anchor="ctr">
            <a:noAutofit/>
          </a:bodyPr>
          <a:lstStyle/>
          <a:p>
            <a:pPr algn="ctr">
              <a:spcAft>
                <a:spcPts val="0"/>
              </a:spcAft>
              <a:buNone/>
            </a:pPr>
            <a:r>
              <a:rPr lang="en-GB" sz="1800" b="1" dirty="0">
                <a:solidFill>
                  <a:srgbClr val="FFFFFF"/>
                </a:solidFill>
                <a:latin typeface="Aptos"/>
              </a:rPr>
              <a:t>+4</a:t>
            </a:r>
          </a:p>
          <a:p>
            <a:pPr algn="ctr">
              <a:spcAft>
                <a:spcPts val="200"/>
              </a:spcAft>
              <a:buNone/>
            </a:pPr>
            <a:r>
              <a:rPr lang="en-GB" sz="1200" b="1" dirty="0">
                <a:solidFill>
                  <a:srgbClr val="FFFFFF"/>
                </a:solidFill>
                <a:latin typeface="Aptos"/>
              </a:rPr>
              <a:t>million</a:t>
            </a:r>
          </a:p>
          <a:p>
            <a:pPr algn="ctr">
              <a:spcAft>
                <a:spcPts val="0"/>
              </a:spcAft>
              <a:buNone/>
            </a:pPr>
            <a:r>
              <a:rPr lang="en-GB" sz="950" b="0" dirty="0">
                <a:solidFill>
                  <a:srgbClr val="FFFFFF"/>
                </a:solidFill>
                <a:latin typeface="Aptos"/>
              </a:rPr>
              <a:t>installations</a:t>
            </a:r>
          </a:p>
        </p:txBody>
      </p:sp>
      <p:sp>
        <p:nvSpPr>
          <p:cNvPr id="10" name="Practice 10"/>
          <p:cNvSpPr txBox="1"/>
          <p:nvPr/>
        </p:nvSpPr>
        <p:spPr>
          <a:xfrm>
            <a:off x="7356348" y="1517904"/>
            <a:ext cx="4018788" cy="1280160"/>
          </a:xfrm>
          <a:prstGeom prst="rect">
            <a:avLst/>
          </a:prstGeom>
          <a:noFill/>
        </p:spPr>
        <p:txBody>
          <a:bodyPr wrap="square" lIns="0" tIns="0" rIns="0" bIns="0" anchor="ctr">
            <a:noAutofit/>
          </a:bodyPr>
          <a:lstStyle/>
          <a:p>
            <a:pPr algn="l">
              <a:spcAft>
                <a:spcPts val="100"/>
              </a:spcAft>
              <a:buNone/>
            </a:pPr>
            <a:r>
              <a:rPr lang="en-GB" sz="1400" b="1" dirty="0">
                <a:solidFill>
                  <a:srgbClr val="004A8C"/>
                </a:solidFill>
                <a:latin typeface="Aptos"/>
              </a:rPr>
              <a:t>Iran — Tamin-e Man</a:t>
            </a:r>
          </a:p>
          <a:p>
            <a:pPr algn="l">
              <a:spcAft>
                <a:spcPts val="400"/>
              </a:spcAft>
              <a:buNone/>
            </a:pPr>
            <a:r>
              <a:rPr lang="en-GB" sz="1050" b="0" dirty="0">
                <a:solidFill>
                  <a:srgbClr val="647484"/>
                </a:solidFill>
                <a:latin typeface="Aptos"/>
              </a:rPr>
              <a:t>Iranian Social Security Organization (ISSO)</a:t>
            </a:r>
          </a:p>
          <a:p>
            <a:pPr algn="l">
              <a:spcAft>
                <a:spcPts val="300"/>
              </a:spcAft>
              <a:buNone/>
            </a:pPr>
            <a:r>
              <a:rPr lang="en-GB" sz="1150" b="0" dirty="0">
                <a:solidFill>
                  <a:srgbClr val="23303E"/>
                </a:solidFill>
                <a:latin typeface="Aptos"/>
              </a:rPr>
              <a:t>53 electronic services in one app (86% user satisfaction); online registration portal.</a:t>
            </a:r>
          </a:p>
          <a:p>
            <a:pPr algn="l">
              <a:spcAft>
                <a:spcPts val="0"/>
              </a:spcAft>
              <a:buNone/>
            </a:pPr>
            <a:r>
              <a:rPr lang="en-GB" sz="1150" b="1" dirty="0">
                <a:solidFill>
                  <a:srgbClr val="004A8C"/>
                </a:solidFill>
                <a:latin typeface="Aptos"/>
              </a:rPr>
              <a:t>Lesson: </a:t>
            </a:r>
            <a:r>
              <a:rPr lang="en-GB" sz="1150" b="0" dirty="0">
                <a:solidFill>
                  <a:srgbClr val="23303E"/>
                </a:solidFill>
                <a:latin typeface="Aptos"/>
              </a:rPr>
              <a:t>bringing many services together in a single digital access point encourages use.</a:t>
            </a:r>
          </a:p>
        </p:txBody>
      </p:sp>
      <p:sp>
        <p:nvSpPr>
          <p:cNvPr id="11" name="Card 11"/>
          <p:cNvSpPr/>
          <p:nvPr/>
        </p:nvSpPr>
        <p:spPr>
          <a:xfrm>
            <a:off x="658368" y="2944368"/>
            <a:ext cx="5326380" cy="1426464"/>
          </a:xfrm>
          <a:prstGeom prst="roundRect">
            <a:avLst>
              <a:gd name="adj" fmla="val 8000"/>
            </a:avLst>
          </a:prstGeom>
          <a:solidFill>
            <a:srgbClr val="F3F6FA"/>
          </a:solidFill>
          <a:ln w="9525">
            <a:solidFill>
              <a:srgbClr val="D5DEEA"/>
            </a:solidFill>
          </a:ln>
          <a:effectLst>
            <a:outerShdw blurRad="50800" dist="19050" dir="5400000" algn="t" rotWithShape="0">
              <a:srgbClr val="000000">
                <a:alpha val="14000"/>
              </a:srgbClr>
            </a:outerShdw>
          </a:effectLst>
        </p:spPr>
        <p:txBody>
          <a:bodyPr wrap="square" lIns="146304" tIns="146304" rIns="146304" bIns="146304" anchor="t">
            <a:noAutofit/>
          </a:bodyPr>
          <a:lstStyle/>
          <a:p>
            <a:endParaRPr lang="en-GB"/>
          </a:p>
        </p:txBody>
      </p:sp>
      <p:sp>
        <p:nvSpPr>
          <p:cNvPr id="12" name="Stat 12"/>
          <p:cNvSpPr/>
          <p:nvPr/>
        </p:nvSpPr>
        <p:spPr>
          <a:xfrm>
            <a:off x="804672" y="3072384"/>
            <a:ext cx="868680" cy="1170432"/>
          </a:xfrm>
          <a:prstGeom prst="roundRect">
            <a:avLst>
              <a:gd name="adj" fmla="val 8000"/>
            </a:avLst>
          </a:prstGeom>
          <a:solidFill>
            <a:srgbClr val="004A8C"/>
          </a:solidFill>
          <a:ln>
            <a:noFill/>
          </a:ln>
        </p:spPr>
        <p:txBody>
          <a:bodyPr wrap="square" lIns="45720" tIns="45720" rIns="45720" bIns="45720" anchor="ctr">
            <a:noAutofit/>
          </a:bodyPr>
          <a:lstStyle/>
          <a:p>
            <a:pPr algn="ctr">
              <a:spcAft>
                <a:spcPts val="0"/>
              </a:spcAft>
              <a:buNone/>
            </a:pPr>
            <a:r>
              <a:rPr lang="en-GB" sz="1800" b="1" dirty="0">
                <a:solidFill>
                  <a:srgbClr val="FFFFFF"/>
                </a:solidFill>
                <a:latin typeface="Aptos"/>
              </a:rPr>
              <a:t>100%</a:t>
            </a:r>
          </a:p>
          <a:p>
            <a:pPr algn="ctr">
              <a:spcAft>
                <a:spcPts val="200"/>
              </a:spcAft>
              <a:buNone/>
            </a:pPr>
            <a:r>
              <a:rPr lang="en-GB" sz="1200" b="1" dirty="0">
                <a:solidFill>
                  <a:srgbClr val="FFFFFF"/>
                </a:solidFill>
                <a:latin typeface="Aptos"/>
              </a:rPr>
              <a:t>digital</a:t>
            </a:r>
          </a:p>
          <a:p>
            <a:pPr algn="ctr">
              <a:spcAft>
                <a:spcPts val="0"/>
              </a:spcAft>
              <a:buNone/>
            </a:pPr>
            <a:r>
              <a:rPr lang="en-GB" sz="950" b="0" dirty="0">
                <a:solidFill>
                  <a:srgbClr val="FFFFFF"/>
                </a:solidFill>
                <a:latin typeface="Aptos"/>
              </a:rPr>
              <a:t>registration</a:t>
            </a:r>
          </a:p>
        </p:txBody>
      </p:sp>
      <p:sp>
        <p:nvSpPr>
          <p:cNvPr id="13" name="Practice 13"/>
          <p:cNvSpPr txBox="1"/>
          <p:nvPr/>
        </p:nvSpPr>
        <p:spPr>
          <a:xfrm>
            <a:off x="1801368" y="3017520"/>
            <a:ext cx="4018788" cy="1280160"/>
          </a:xfrm>
          <a:prstGeom prst="rect">
            <a:avLst/>
          </a:prstGeom>
          <a:noFill/>
        </p:spPr>
        <p:txBody>
          <a:bodyPr wrap="square" lIns="0" tIns="0" rIns="0" bIns="0" anchor="ctr">
            <a:noAutofit/>
          </a:bodyPr>
          <a:lstStyle/>
          <a:p>
            <a:pPr algn="l">
              <a:spcAft>
                <a:spcPts val="100"/>
              </a:spcAft>
              <a:buNone/>
            </a:pPr>
            <a:r>
              <a:rPr lang="en-GB" sz="1400" b="1" dirty="0">
                <a:solidFill>
                  <a:srgbClr val="004A8C"/>
                </a:solidFill>
                <a:latin typeface="Aptos"/>
              </a:rPr>
              <a:t>UAE — integrated registration</a:t>
            </a:r>
          </a:p>
          <a:p>
            <a:pPr algn="l">
              <a:spcAft>
                <a:spcPts val="400"/>
              </a:spcAft>
              <a:buNone/>
            </a:pPr>
            <a:r>
              <a:rPr lang="en-GB" sz="1050" b="0" dirty="0">
                <a:solidFill>
                  <a:srgbClr val="647484"/>
                </a:solidFill>
                <a:latin typeface="Aptos"/>
              </a:rPr>
              <a:t>Abu Dhabi Pension Fund (ADPF) · scheme for UAE citizens</a:t>
            </a:r>
          </a:p>
          <a:p>
            <a:pPr algn="l">
              <a:spcAft>
                <a:spcPts val="300"/>
              </a:spcAft>
              <a:buNone/>
            </a:pPr>
            <a:r>
              <a:rPr lang="en-GB" sz="1150" b="0" dirty="0">
                <a:solidFill>
                  <a:srgbClr val="23303E"/>
                </a:solidFill>
                <a:latin typeface="Aptos"/>
              </a:rPr>
              <a:t>Fully digital registration, integrated with the identity authority and the Central Bank; no visits, no paper.</a:t>
            </a:r>
          </a:p>
          <a:p>
            <a:pPr algn="l">
              <a:spcAft>
                <a:spcPts val="0"/>
              </a:spcAft>
              <a:buNone/>
            </a:pPr>
            <a:r>
              <a:rPr lang="en-GB" sz="1150" b="1" dirty="0">
                <a:solidFill>
                  <a:srgbClr val="004A8C"/>
                </a:solidFill>
                <a:latin typeface="Aptos"/>
              </a:rPr>
              <a:t>Lesson: </a:t>
            </a:r>
            <a:r>
              <a:rPr lang="en-GB" sz="1150" b="0" dirty="0">
                <a:solidFill>
                  <a:srgbClr val="23303E"/>
                </a:solidFill>
                <a:latin typeface="Aptos"/>
              </a:rPr>
              <a:t>when systems exchange data, people no longer have to provide them.</a:t>
            </a:r>
          </a:p>
        </p:txBody>
      </p:sp>
      <p:sp>
        <p:nvSpPr>
          <p:cNvPr id="14" name="Card 14"/>
          <p:cNvSpPr/>
          <p:nvPr/>
        </p:nvSpPr>
        <p:spPr>
          <a:xfrm>
            <a:off x="6213348" y="2944368"/>
            <a:ext cx="5326380" cy="1426464"/>
          </a:xfrm>
          <a:prstGeom prst="roundRect">
            <a:avLst>
              <a:gd name="adj" fmla="val 8000"/>
            </a:avLst>
          </a:prstGeom>
          <a:solidFill>
            <a:srgbClr val="E6EEF8"/>
          </a:solidFill>
          <a:ln w="9525">
            <a:solidFill>
              <a:srgbClr val="D5DEEA"/>
            </a:solidFill>
          </a:ln>
          <a:effectLst>
            <a:outerShdw blurRad="50800" dist="19050" dir="5400000" algn="t" rotWithShape="0">
              <a:srgbClr val="000000">
                <a:alpha val="14000"/>
              </a:srgbClr>
            </a:outerShdw>
          </a:effectLst>
        </p:spPr>
        <p:txBody>
          <a:bodyPr wrap="square" lIns="146304" tIns="146304" rIns="146304" bIns="146304" anchor="t">
            <a:noAutofit/>
          </a:bodyPr>
          <a:lstStyle/>
          <a:p>
            <a:endParaRPr lang="en-GB"/>
          </a:p>
        </p:txBody>
      </p:sp>
      <p:pic>
        <p:nvPicPr>
          <p:cNvPr id="15" name="Photo Indonesia" descr="image.png"/>
          <p:cNvPicPr>
            <a:picLocks noChangeAspect="1"/>
          </p:cNvPicPr>
          <p:nvPr/>
        </p:nvPicPr>
        <p:blipFill>
          <a:blip r:embed="rId3"/>
          <a:stretch>
            <a:fillRect/>
          </a:stretch>
        </p:blipFill>
        <p:spPr>
          <a:xfrm>
            <a:off x="6491085" y="3072384"/>
            <a:ext cx="605814" cy="1170432"/>
          </a:xfrm>
          <a:prstGeom prst="rect">
            <a:avLst/>
          </a:prstGeom>
        </p:spPr>
      </p:pic>
      <p:sp>
        <p:nvSpPr>
          <p:cNvPr id="16" name="Practice 16"/>
          <p:cNvSpPr txBox="1"/>
          <p:nvPr/>
        </p:nvSpPr>
        <p:spPr>
          <a:xfrm>
            <a:off x="7356348" y="3017520"/>
            <a:ext cx="4018788" cy="1280160"/>
          </a:xfrm>
          <a:prstGeom prst="rect">
            <a:avLst/>
          </a:prstGeom>
          <a:noFill/>
        </p:spPr>
        <p:txBody>
          <a:bodyPr wrap="square" lIns="0" tIns="0" rIns="0" bIns="0" anchor="ctr">
            <a:noAutofit/>
          </a:bodyPr>
          <a:lstStyle/>
          <a:p>
            <a:pPr algn="l">
              <a:spcAft>
                <a:spcPts val="100"/>
              </a:spcAft>
              <a:buNone/>
            </a:pPr>
            <a:r>
              <a:rPr lang="en-GB" sz="1400" b="1" dirty="0">
                <a:solidFill>
                  <a:srgbClr val="004A8C"/>
                </a:solidFill>
                <a:latin typeface="Aptos"/>
              </a:rPr>
              <a:t>Indonesia — Jamsostek Mobile (JMO)</a:t>
            </a:r>
          </a:p>
          <a:p>
            <a:pPr algn="l">
              <a:spcAft>
                <a:spcPts val="400"/>
              </a:spcAft>
              <a:buNone/>
            </a:pPr>
            <a:r>
              <a:rPr lang="en-GB" sz="1050" b="0" dirty="0">
                <a:solidFill>
                  <a:srgbClr val="647484"/>
                </a:solidFill>
                <a:latin typeface="Aptos"/>
              </a:rPr>
              <a:t>BPJS Ketenagakerjaan</a:t>
            </a:r>
          </a:p>
          <a:p>
            <a:pPr algn="l">
              <a:spcAft>
                <a:spcPts val="300"/>
              </a:spcAft>
              <a:buNone/>
            </a:pPr>
            <a:r>
              <a:rPr lang="en-GB" sz="1150" b="0" dirty="0">
                <a:solidFill>
                  <a:srgbClr val="23303E"/>
                </a:solidFill>
                <a:latin typeface="Aptos"/>
              </a:rPr>
              <a:t>Registration, non-wage worker contributions and old-age savings (JHT) claims in the app (72% of JHT claims).</a:t>
            </a:r>
          </a:p>
          <a:p>
            <a:pPr algn="l">
              <a:spcAft>
                <a:spcPts val="0"/>
              </a:spcAft>
              <a:buNone/>
            </a:pPr>
            <a:r>
              <a:rPr lang="en-GB" sz="1150" b="1" dirty="0">
                <a:solidFill>
                  <a:srgbClr val="004A8C"/>
                </a:solidFill>
                <a:latin typeface="Aptos"/>
              </a:rPr>
              <a:t>Lesson: </a:t>
            </a:r>
            <a:r>
              <a:rPr lang="en-GB" sz="1150" b="0" dirty="0">
                <a:solidFill>
                  <a:srgbClr val="23303E"/>
                </a:solidFill>
                <a:latin typeface="Aptos"/>
              </a:rPr>
              <a:t>an app relieves service counters only if the service is completed end to end.</a:t>
            </a:r>
          </a:p>
        </p:txBody>
      </p:sp>
      <p:sp>
        <p:nvSpPr>
          <p:cNvPr id="17" name="Card 17"/>
          <p:cNvSpPr/>
          <p:nvPr/>
        </p:nvSpPr>
        <p:spPr>
          <a:xfrm>
            <a:off x="658368" y="4443984"/>
            <a:ext cx="5326380" cy="1426464"/>
          </a:xfrm>
          <a:prstGeom prst="roundRect">
            <a:avLst>
              <a:gd name="adj" fmla="val 8000"/>
            </a:avLst>
          </a:prstGeom>
          <a:solidFill>
            <a:srgbClr val="E6EEF8"/>
          </a:solidFill>
          <a:ln w="9525">
            <a:solidFill>
              <a:srgbClr val="D5DEEA"/>
            </a:solidFill>
          </a:ln>
          <a:effectLst>
            <a:outerShdw blurRad="50800" dist="19050" dir="5400000" algn="t" rotWithShape="0">
              <a:srgbClr val="000000">
                <a:alpha val="14000"/>
              </a:srgbClr>
            </a:outerShdw>
          </a:effectLst>
        </p:spPr>
        <p:txBody>
          <a:bodyPr wrap="square" lIns="146304" tIns="146304" rIns="146304" bIns="146304" anchor="t">
            <a:noAutofit/>
          </a:bodyPr>
          <a:lstStyle/>
          <a:p>
            <a:endParaRPr lang="en-GB"/>
          </a:p>
        </p:txBody>
      </p:sp>
      <p:sp>
        <p:nvSpPr>
          <p:cNvPr id="18" name="Stat 18"/>
          <p:cNvSpPr/>
          <p:nvPr/>
        </p:nvSpPr>
        <p:spPr>
          <a:xfrm>
            <a:off x="804672" y="4572000"/>
            <a:ext cx="868680" cy="1170432"/>
          </a:xfrm>
          <a:prstGeom prst="roundRect">
            <a:avLst>
              <a:gd name="adj" fmla="val 8000"/>
            </a:avLst>
          </a:prstGeom>
          <a:solidFill>
            <a:srgbClr val="004A8C"/>
          </a:solidFill>
          <a:ln>
            <a:noFill/>
          </a:ln>
        </p:spPr>
        <p:txBody>
          <a:bodyPr wrap="square" lIns="45720" tIns="45720" rIns="45720" bIns="45720" anchor="ctr">
            <a:noAutofit/>
          </a:bodyPr>
          <a:lstStyle/>
          <a:p>
            <a:pPr algn="ctr">
              <a:spcAft>
                <a:spcPts val="0"/>
              </a:spcAft>
              <a:buNone/>
            </a:pPr>
            <a:r>
              <a:rPr lang="en-GB" sz="1800" b="1" dirty="0">
                <a:solidFill>
                  <a:srgbClr val="FFFFFF"/>
                </a:solidFill>
                <a:latin typeface="Aptos"/>
              </a:rPr>
              <a:t>6+</a:t>
            </a:r>
          </a:p>
          <a:p>
            <a:pPr algn="ctr">
              <a:spcAft>
                <a:spcPts val="200"/>
              </a:spcAft>
              <a:buNone/>
            </a:pPr>
            <a:r>
              <a:rPr lang="en-GB" sz="1200" b="1" dirty="0">
                <a:solidFill>
                  <a:srgbClr val="FFFFFF"/>
                </a:solidFill>
                <a:latin typeface="Aptos"/>
              </a:rPr>
              <a:t>million</a:t>
            </a:r>
          </a:p>
          <a:p>
            <a:pPr algn="ctr">
              <a:spcAft>
                <a:spcPts val="0"/>
              </a:spcAft>
              <a:buNone/>
            </a:pPr>
            <a:r>
              <a:rPr lang="en-GB" sz="950" b="0" dirty="0">
                <a:solidFill>
                  <a:srgbClr val="FFFFFF"/>
                </a:solidFill>
                <a:latin typeface="Aptos"/>
              </a:rPr>
              <a:t>beneficiaries in under 3 months</a:t>
            </a:r>
          </a:p>
        </p:txBody>
      </p:sp>
      <p:sp>
        <p:nvSpPr>
          <p:cNvPr id="19" name="Practice 19"/>
          <p:cNvSpPr txBox="1"/>
          <p:nvPr/>
        </p:nvSpPr>
        <p:spPr>
          <a:xfrm>
            <a:off x="1801368" y="4517136"/>
            <a:ext cx="4018788" cy="1280160"/>
          </a:xfrm>
          <a:prstGeom prst="rect">
            <a:avLst/>
          </a:prstGeom>
          <a:noFill/>
        </p:spPr>
        <p:txBody>
          <a:bodyPr wrap="square" lIns="0" tIns="0" rIns="0" bIns="0" anchor="ctr">
            <a:noAutofit/>
          </a:bodyPr>
          <a:lstStyle/>
          <a:p>
            <a:pPr algn="l">
              <a:spcAft>
                <a:spcPts val="100"/>
              </a:spcAft>
              <a:buNone/>
            </a:pPr>
            <a:r>
              <a:rPr lang="en-GB" sz="1400" b="1" dirty="0">
                <a:solidFill>
                  <a:srgbClr val="004A8C"/>
                </a:solidFill>
                <a:latin typeface="Aptos"/>
              </a:rPr>
              <a:t>South Africa — SRD grant</a:t>
            </a:r>
          </a:p>
          <a:p>
            <a:pPr algn="l">
              <a:spcAft>
                <a:spcPts val="400"/>
              </a:spcAft>
              <a:buNone/>
            </a:pPr>
            <a:r>
              <a:rPr lang="en-GB" sz="1050" b="0" dirty="0">
                <a:solidFill>
                  <a:srgbClr val="647484"/>
                </a:solidFill>
                <a:latin typeface="Aptos"/>
              </a:rPr>
              <a:t>SASSA · Social Relief of Distress (SRD) grant</a:t>
            </a:r>
          </a:p>
          <a:p>
            <a:pPr algn="l">
              <a:spcAft>
                <a:spcPts val="300"/>
              </a:spcAft>
              <a:buNone/>
            </a:pPr>
            <a:r>
              <a:rPr lang="en-GB" sz="1150" b="0" dirty="0">
                <a:solidFill>
                  <a:srgbClr val="23303E"/>
                </a:solidFill>
                <a:latin typeface="Aptos"/>
              </a:rPr>
              <a:t>Digital-only grant by web, USSD and WhatsApp, with automated eligibility checks.</a:t>
            </a:r>
          </a:p>
          <a:p>
            <a:pPr algn="l">
              <a:spcAft>
                <a:spcPts val="0"/>
              </a:spcAft>
              <a:buNone/>
            </a:pPr>
            <a:r>
              <a:rPr lang="en-GB" sz="1150" b="1" dirty="0">
                <a:solidFill>
                  <a:srgbClr val="004A8C"/>
                </a:solidFill>
                <a:latin typeface="Aptos"/>
              </a:rPr>
              <a:t>Lesson: </a:t>
            </a:r>
            <a:r>
              <a:rPr lang="en-GB" sz="1150" b="0" dirty="0">
                <a:solidFill>
                  <a:srgbClr val="23303E"/>
                </a:solidFill>
                <a:latin typeface="Aptos"/>
              </a:rPr>
              <a:t>speed at scale, but digital-only delivery without human support brought exclusions.</a:t>
            </a:r>
          </a:p>
        </p:txBody>
      </p:sp>
      <p:sp>
        <p:nvSpPr>
          <p:cNvPr id="20" name="Synthesis 20"/>
          <p:cNvSpPr/>
          <p:nvPr/>
        </p:nvSpPr>
        <p:spPr>
          <a:xfrm>
            <a:off x="6213348" y="4443984"/>
            <a:ext cx="5326380" cy="1426464"/>
          </a:xfrm>
          <a:prstGeom prst="roundRect">
            <a:avLst>
              <a:gd name="adj" fmla="val 8000"/>
            </a:avLst>
          </a:prstGeom>
          <a:solidFill>
            <a:srgbClr val="004A8C"/>
          </a:solidFill>
          <a:ln>
            <a:noFill/>
          </a:ln>
        </p:spPr>
        <p:txBody>
          <a:bodyPr wrap="square" lIns="219456" tIns="219456" rIns="219456" bIns="219456" anchor="ctr">
            <a:noAutofit/>
          </a:bodyPr>
          <a:lstStyle/>
          <a:p>
            <a:pPr algn="l">
              <a:spcAft>
                <a:spcPts val="400"/>
              </a:spcAft>
              <a:buNone/>
            </a:pPr>
            <a:r>
              <a:rPr lang="en-GB" sz="1500" b="1" dirty="0">
                <a:solidFill>
                  <a:srgbClr val="FFFFFF"/>
                </a:solidFill>
                <a:latin typeface="Aptos"/>
              </a:rPr>
              <a:t>What the five cases show</a:t>
            </a:r>
          </a:p>
          <a:p>
            <a:pPr algn="l">
              <a:spcAft>
                <a:spcPts val="0"/>
              </a:spcAft>
              <a:buNone/>
            </a:pPr>
            <a:r>
              <a:rPr lang="en-GB" sz="1300" b="0" dirty="0">
                <a:solidFill>
                  <a:srgbClr val="FFFFFF"/>
                </a:solidFill>
                <a:latin typeface="Aptos"/>
              </a:rPr>
              <a:t>Integration and automation deliver speed and scale. Inclusion depends on identity, channels and human support.</a:t>
            </a:r>
          </a:p>
        </p:txBody>
      </p:sp>
      <p:sp>
        <p:nvSpPr>
          <p:cNvPr id="21" name="Source 21"/>
          <p:cNvSpPr txBox="1"/>
          <p:nvPr/>
        </p:nvSpPr>
        <p:spPr>
          <a:xfrm>
            <a:off x="658368" y="6035040"/>
            <a:ext cx="10881360" cy="320040"/>
          </a:xfrm>
          <a:prstGeom prst="rect">
            <a:avLst/>
          </a:prstGeom>
          <a:noFill/>
        </p:spPr>
        <p:txBody>
          <a:bodyPr wrap="square" lIns="0" tIns="0" rIns="0" bIns="0" anchor="t">
            <a:noAutofit/>
          </a:bodyPr>
          <a:lstStyle/>
          <a:p>
            <a:pPr algn="l">
              <a:spcAft>
                <a:spcPts val="0"/>
              </a:spcAft>
              <a:buNone/>
            </a:pPr>
            <a:r>
              <a:rPr lang="en-GB" sz="1000" b="0" dirty="0">
                <a:solidFill>
                  <a:srgbClr val="647484"/>
                </a:solidFill>
                <a:latin typeface="Aptos"/>
              </a:rPr>
              <a:t>Sources: Press Information Bureau and Ministry of Labour and Employment, Government of India (2025); ISSA good practices: Tamin-e Man and ES.tamin.ir (2024), “Starting smartly” (ADPF, 2024), JMO (2021); study published on ScienceDirect (2025) on JMO; South Africa: account of the SRD grant implementation (source to be added).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riangle 2"/>
          <p:cNvSpPr/>
          <p:nvPr/>
        </p:nvSpPr>
        <p:spPr>
          <a:xfrm rot="5400000">
            <a:off x="301752" y="548640"/>
            <a:ext cx="274320" cy="274320"/>
          </a:xfrm>
          <a:prstGeom prst="triangle">
            <a:avLst/>
          </a:prstGeom>
          <a:solidFill>
            <a:srgbClr val="EF444E"/>
          </a:solidFill>
          <a:ln>
            <a:noFill/>
          </a:ln>
        </p:spPr>
        <p:txBody>
          <a:bodyPr/>
          <a:lstStyle/>
          <a:p>
            <a:endParaRPr lang="en-GB"/>
          </a:p>
        </p:txBody>
      </p:sp>
      <p:sp>
        <p:nvSpPr>
          <p:cNvPr id="3" name="Title 3"/>
          <p:cNvSpPr txBox="1"/>
          <p:nvPr/>
        </p:nvSpPr>
        <p:spPr>
          <a:xfrm>
            <a:off x="658368" y="411480"/>
            <a:ext cx="11064240" cy="548640"/>
          </a:xfrm>
          <a:prstGeom prst="rect">
            <a:avLst/>
          </a:prstGeom>
          <a:noFill/>
        </p:spPr>
        <p:txBody>
          <a:bodyPr wrap="square" lIns="0" tIns="0" rIns="0" bIns="0" anchor="ctr">
            <a:noAutofit/>
          </a:bodyPr>
          <a:lstStyle/>
          <a:p>
            <a:pPr algn="l">
              <a:spcAft>
                <a:spcPts val="0"/>
              </a:spcAft>
              <a:buNone/>
            </a:pPr>
            <a:r>
              <a:rPr lang="en-GB" sz="2800" b="1" dirty="0">
                <a:solidFill>
                  <a:srgbClr val="004A8C"/>
                </a:solidFill>
                <a:latin typeface="Aptos"/>
              </a:rPr>
              <a:t>Five areas for cooperation, each anchored in a tested practice</a:t>
            </a:r>
          </a:p>
        </p:txBody>
      </p:sp>
      <p:sp>
        <p:nvSpPr>
          <p:cNvPr id="4" name="Subtitle 4"/>
          <p:cNvSpPr txBox="1"/>
          <p:nvPr/>
        </p:nvSpPr>
        <p:spPr>
          <a:xfrm>
            <a:off x="658368" y="960120"/>
            <a:ext cx="11064240" cy="365760"/>
          </a:xfrm>
          <a:prstGeom prst="rect">
            <a:avLst/>
          </a:prstGeom>
          <a:noFill/>
        </p:spPr>
        <p:txBody>
          <a:bodyPr wrap="square" lIns="0" tIns="0" rIns="0" bIns="0" anchor="t">
            <a:noAutofit/>
          </a:bodyPr>
          <a:lstStyle/>
          <a:p>
            <a:pPr algn="l">
              <a:spcAft>
                <a:spcPts val="0"/>
              </a:spcAft>
              <a:buNone/>
            </a:pPr>
            <a:r>
              <a:rPr lang="en-GB" sz="1500" b="0" dirty="0">
                <a:solidFill>
                  <a:srgbClr val="647484"/>
                </a:solidFill>
                <a:latin typeface="Aptos"/>
              </a:rPr>
              <a:t>Start from the problem: who has a tested answer, and what can be shared</a:t>
            </a:r>
          </a:p>
        </p:txBody>
      </p:sp>
      <p:sp>
        <p:nvSpPr>
          <p:cNvPr id="5" name="Column head 5"/>
          <p:cNvSpPr txBox="1"/>
          <p:nvPr/>
        </p:nvSpPr>
        <p:spPr>
          <a:xfrm>
            <a:off x="658368" y="1417320"/>
            <a:ext cx="2651760" cy="237744"/>
          </a:xfrm>
          <a:prstGeom prst="rect">
            <a:avLst/>
          </a:prstGeom>
          <a:noFill/>
        </p:spPr>
        <p:txBody>
          <a:bodyPr wrap="square" lIns="0" tIns="0" rIns="0" bIns="0" anchor="ctr">
            <a:noAutofit/>
          </a:bodyPr>
          <a:lstStyle/>
          <a:p>
            <a:pPr algn="l">
              <a:spcAft>
                <a:spcPts val="0"/>
              </a:spcAft>
              <a:buNone/>
            </a:pPr>
            <a:r>
              <a:rPr lang="en-GB" sz="1100" b="1" dirty="0">
                <a:solidFill>
                  <a:srgbClr val="647484"/>
                </a:solidFill>
                <a:latin typeface="Aptos"/>
              </a:rPr>
              <a:t>AREA FOR COOPERATION</a:t>
            </a:r>
          </a:p>
        </p:txBody>
      </p:sp>
      <p:sp>
        <p:nvSpPr>
          <p:cNvPr id="6" name="Column head 6"/>
          <p:cNvSpPr txBox="1"/>
          <p:nvPr/>
        </p:nvSpPr>
        <p:spPr>
          <a:xfrm>
            <a:off x="3630168" y="1417320"/>
            <a:ext cx="2743200" cy="237744"/>
          </a:xfrm>
          <a:prstGeom prst="rect">
            <a:avLst/>
          </a:prstGeom>
          <a:noFill/>
        </p:spPr>
        <p:txBody>
          <a:bodyPr wrap="square" lIns="0" tIns="0" rIns="0" bIns="0" anchor="ctr">
            <a:noAutofit/>
          </a:bodyPr>
          <a:lstStyle/>
          <a:p>
            <a:pPr algn="l">
              <a:spcAft>
                <a:spcPts val="0"/>
              </a:spcAft>
              <a:buNone/>
            </a:pPr>
            <a:r>
              <a:rPr lang="en-GB" sz="1100" b="1" dirty="0">
                <a:solidFill>
                  <a:srgbClr val="647484"/>
                </a:solidFill>
                <a:latin typeface="Aptos"/>
              </a:rPr>
              <a:t>THE PROBLEM</a:t>
            </a:r>
          </a:p>
        </p:txBody>
      </p:sp>
      <p:sp>
        <p:nvSpPr>
          <p:cNvPr id="7" name="Column head 7"/>
          <p:cNvSpPr txBox="1"/>
          <p:nvPr/>
        </p:nvSpPr>
        <p:spPr>
          <a:xfrm>
            <a:off x="6583680" y="1417320"/>
            <a:ext cx="1920240" cy="237744"/>
          </a:xfrm>
          <a:prstGeom prst="rect">
            <a:avLst/>
          </a:prstGeom>
          <a:noFill/>
        </p:spPr>
        <p:txBody>
          <a:bodyPr wrap="square" lIns="0" tIns="0" rIns="0" bIns="0" anchor="ctr">
            <a:noAutofit/>
          </a:bodyPr>
          <a:lstStyle/>
          <a:p>
            <a:pPr algn="l">
              <a:spcAft>
                <a:spcPts val="0"/>
              </a:spcAft>
              <a:buNone/>
            </a:pPr>
            <a:r>
              <a:rPr lang="en-GB" sz="1100" b="1" dirty="0">
                <a:solidFill>
                  <a:srgbClr val="647484"/>
                </a:solidFill>
                <a:latin typeface="Aptos"/>
              </a:rPr>
              <a:t>TESTED ANSWER FROM</a:t>
            </a:r>
          </a:p>
        </p:txBody>
      </p:sp>
      <p:sp>
        <p:nvSpPr>
          <p:cNvPr id="8" name="Column head 8"/>
          <p:cNvSpPr txBox="1"/>
          <p:nvPr/>
        </p:nvSpPr>
        <p:spPr>
          <a:xfrm>
            <a:off x="8686800" y="1417320"/>
            <a:ext cx="2697480" cy="237744"/>
          </a:xfrm>
          <a:prstGeom prst="rect">
            <a:avLst/>
          </a:prstGeom>
          <a:noFill/>
        </p:spPr>
        <p:txBody>
          <a:bodyPr wrap="square" lIns="0" tIns="0" rIns="0" bIns="0" anchor="ctr">
            <a:noAutofit/>
          </a:bodyPr>
          <a:lstStyle/>
          <a:p>
            <a:pPr algn="l">
              <a:spcAft>
                <a:spcPts val="0"/>
              </a:spcAft>
              <a:buNone/>
            </a:pPr>
            <a:r>
              <a:rPr lang="en-GB" sz="1100" b="1" dirty="0">
                <a:solidFill>
                  <a:srgbClr val="647484"/>
                </a:solidFill>
                <a:latin typeface="Aptos"/>
              </a:rPr>
              <a:t>WHAT CAN BE SHARED</a:t>
            </a:r>
          </a:p>
        </p:txBody>
      </p:sp>
      <p:sp>
        <p:nvSpPr>
          <p:cNvPr id="9" name="Row 9"/>
          <p:cNvSpPr/>
          <p:nvPr/>
        </p:nvSpPr>
        <p:spPr>
          <a:xfrm>
            <a:off x="3447288" y="1700784"/>
            <a:ext cx="8092440" cy="768096"/>
          </a:xfrm>
          <a:prstGeom prst="roundRect">
            <a:avLst>
              <a:gd name="adj" fmla="val 8000"/>
            </a:avLst>
          </a:prstGeom>
          <a:solidFill>
            <a:srgbClr val="E6EEF8"/>
          </a:solidFill>
          <a:ln w="9525">
            <a:solidFill>
              <a:srgbClr val="D5DEEA"/>
            </a:solidFill>
          </a:ln>
        </p:spPr>
        <p:txBody>
          <a:bodyPr wrap="square" lIns="146304" tIns="146304" rIns="146304" bIns="146304" anchor="t">
            <a:noAutofit/>
          </a:bodyPr>
          <a:lstStyle/>
          <a:p>
            <a:endParaRPr lang="en-GB"/>
          </a:p>
        </p:txBody>
      </p:sp>
      <p:sp>
        <p:nvSpPr>
          <p:cNvPr id="10" name="Area 10"/>
          <p:cNvSpPr/>
          <p:nvPr/>
        </p:nvSpPr>
        <p:spPr>
          <a:xfrm>
            <a:off x="658368" y="1700784"/>
            <a:ext cx="2651760" cy="768096"/>
          </a:xfrm>
          <a:prstGeom prst="roundRect">
            <a:avLst>
              <a:gd name="adj" fmla="val 8000"/>
            </a:avLst>
          </a:prstGeom>
          <a:solidFill>
            <a:srgbClr val="004A8C"/>
          </a:solidFill>
          <a:ln>
            <a:noFill/>
          </a:ln>
        </p:spPr>
        <p:txBody>
          <a:bodyPr wrap="square" lIns="128016" tIns="128016" rIns="128016" bIns="128016" anchor="ctr">
            <a:noAutofit/>
          </a:bodyPr>
          <a:lstStyle/>
          <a:p>
            <a:pPr algn="l">
              <a:spcAft>
                <a:spcPts val="200"/>
              </a:spcAft>
              <a:buNone/>
            </a:pPr>
            <a:r>
              <a:rPr lang="en-GB" sz="1300" b="1" dirty="0">
                <a:solidFill>
                  <a:srgbClr val="FFFFFF"/>
                </a:solidFill>
                <a:latin typeface="Aptos"/>
              </a:rPr>
              <a:t>1. Registering informal workers at scale</a:t>
            </a:r>
          </a:p>
          <a:p>
            <a:pPr algn="l">
              <a:spcAft>
                <a:spcPts val="0"/>
              </a:spcAft>
              <a:buNone/>
            </a:pPr>
            <a:r>
              <a:rPr lang="en-GB" sz="1050" b="0" dirty="0">
                <a:solidFill>
                  <a:srgbClr val="FFFFFF"/>
                </a:solidFill>
                <a:latin typeface="Aptos"/>
              </a:rPr>
              <a:t>Stage: registration</a:t>
            </a:r>
          </a:p>
        </p:txBody>
      </p:sp>
      <p:sp>
        <p:nvSpPr>
          <p:cNvPr id="11" name="Problem 11"/>
          <p:cNvSpPr txBox="1"/>
          <p:nvPr/>
        </p:nvSpPr>
        <p:spPr>
          <a:xfrm>
            <a:off x="3630168" y="1700784"/>
            <a:ext cx="2743200" cy="768096"/>
          </a:xfrm>
          <a:prstGeom prst="rect">
            <a:avLst/>
          </a:prstGeom>
          <a:noFill/>
        </p:spPr>
        <p:txBody>
          <a:bodyPr wrap="square" lIns="0" tIns="0" rIns="0" bIns="0" anchor="ctr">
            <a:noAutofit/>
          </a:bodyPr>
          <a:lstStyle/>
          <a:p>
            <a:pPr algn="l">
              <a:spcAft>
                <a:spcPts val="0"/>
              </a:spcAft>
              <a:buNone/>
            </a:pPr>
            <a:r>
              <a:rPr lang="en-GB" sz="1200" b="0" dirty="0">
                <a:solidFill>
                  <a:srgbClr val="23303E"/>
                </a:solidFill>
                <a:latin typeface="Aptos"/>
              </a:rPr>
              <a:t>How to register millions of unorganised workers who are in no registry and may need assistance?</a:t>
            </a:r>
          </a:p>
        </p:txBody>
      </p:sp>
      <p:sp>
        <p:nvSpPr>
          <p:cNvPr id="12" name="Who 12"/>
          <p:cNvSpPr txBox="1"/>
          <p:nvPr/>
        </p:nvSpPr>
        <p:spPr>
          <a:xfrm>
            <a:off x="6583680" y="1700784"/>
            <a:ext cx="1920240" cy="768096"/>
          </a:xfrm>
          <a:prstGeom prst="rect">
            <a:avLst/>
          </a:prstGeom>
          <a:noFill/>
        </p:spPr>
        <p:txBody>
          <a:bodyPr wrap="square" lIns="0" tIns="0" rIns="0" bIns="0" anchor="ctr">
            <a:noAutofit/>
          </a:bodyPr>
          <a:lstStyle/>
          <a:p>
            <a:pPr algn="l">
              <a:spcAft>
                <a:spcPts val="200"/>
              </a:spcAft>
              <a:buNone/>
            </a:pPr>
            <a:r>
              <a:rPr lang="en-GB" sz="1250" b="1" dirty="0">
                <a:solidFill>
                  <a:srgbClr val="004A8C"/>
                </a:solidFill>
                <a:latin typeface="Aptos"/>
              </a:rPr>
              <a:t>India</a:t>
            </a:r>
          </a:p>
          <a:p>
            <a:pPr algn="l">
              <a:spcAft>
                <a:spcPts val="0"/>
              </a:spcAft>
              <a:buNone/>
            </a:pPr>
            <a:r>
              <a:rPr lang="en-GB" sz="1050" b="0" dirty="0">
                <a:solidFill>
                  <a:srgbClr val="647484"/>
                </a:solidFill>
                <a:latin typeface="Aptos"/>
              </a:rPr>
              <a:t>Ministry of Labour and Employment</a:t>
            </a:r>
          </a:p>
        </p:txBody>
      </p:sp>
      <p:sp>
        <p:nvSpPr>
          <p:cNvPr id="13" name="Offer 13"/>
          <p:cNvSpPr txBox="1"/>
          <p:nvPr/>
        </p:nvSpPr>
        <p:spPr>
          <a:xfrm>
            <a:off x="8686800" y="1700784"/>
            <a:ext cx="2697480" cy="768096"/>
          </a:xfrm>
          <a:prstGeom prst="rect">
            <a:avLst/>
          </a:prstGeom>
          <a:noFill/>
        </p:spPr>
        <p:txBody>
          <a:bodyPr wrap="square" lIns="0" tIns="0" rIns="0" bIns="0" anchor="ctr">
            <a:noAutofit/>
          </a:bodyPr>
          <a:lstStyle/>
          <a:p>
            <a:pPr algn="l">
              <a:spcAft>
                <a:spcPts val="0"/>
              </a:spcAft>
              <a:buNone/>
            </a:pPr>
            <a:r>
              <a:rPr lang="en-GB" sz="1200" b="0" dirty="0">
                <a:solidFill>
                  <a:srgbClr val="23303E"/>
                </a:solidFill>
                <a:latin typeface="Aptos"/>
              </a:rPr>
              <a:t>Self-declared registration linked to digital identity, assisted registration, access in 22 languages.</a:t>
            </a:r>
          </a:p>
        </p:txBody>
      </p:sp>
      <p:sp>
        <p:nvSpPr>
          <p:cNvPr id="14" name="Row 14"/>
          <p:cNvSpPr/>
          <p:nvPr/>
        </p:nvSpPr>
        <p:spPr>
          <a:xfrm>
            <a:off x="3447288" y="2532888"/>
            <a:ext cx="8092440" cy="768096"/>
          </a:xfrm>
          <a:prstGeom prst="roundRect">
            <a:avLst>
              <a:gd name="adj" fmla="val 8000"/>
            </a:avLst>
          </a:prstGeom>
          <a:solidFill>
            <a:srgbClr val="F3F6FA"/>
          </a:solidFill>
          <a:ln w="9525">
            <a:solidFill>
              <a:srgbClr val="D5DEEA"/>
            </a:solidFill>
          </a:ln>
        </p:spPr>
        <p:txBody>
          <a:bodyPr wrap="square" lIns="146304" tIns="146304" rIns="146304" bIns="146304" anchor="t">
            <a:noAutofit/>
          </a:bodyPr>
          <a:lstStyle/>
          <a:p>
            <a:endParaRPr lang="en-GB"/>
          </a:p>
        </p:txBody>
      </p:sp>
      <p:sp>
        <p:nvSpPr>
          <p:cNvPr id="15" name="Area 15"/>
          <p:cNvSpPr/>
          <p:nvPr/>
        </p:nvSpPr>
        <p:spPr>
          <a:xfrm>
            <a:off x="658368" y="2532888"/>
            <a:ext cx="2651760" cy="768096"/>
          </a:xfrm>
          <a:prstGeom prst="roundRect">
            <a:avLst>
              <a:gd name="adj" fmla="val 8000"/>
            </a:avLst>
          </a:prstGeom>
          <a:solidFill>
            <a:srgbClr val="004A8C"/>
          </a:solidFill>
          <a:ln>
            <a:noFill/>
          </a:ln>
        </p:spPr>
        <p:txBody>
          <a:bodyPr wrap="square" lIns="128016" tIns="128016" rIns="128016" bIns="128016" anchor="ctr">
            <a:noAutofit/>
          </a:bodyPr>
          <a:lstStyle/>
          <a:p>
            <a:pPr algn="l">
              <a:spcAft>
                <a:spcPts val="200"/>
              </a:spcAft>
              <a:buNone/>
            </a:pPr>
            <a:r>
              <a:rPr lang="en-GB" sz="1300" b="1" dirty="0">
                <a:solidFill>
                  <a:srgbClr val="FFFFFF"/>
                </a:solidFill>
                <a:latin typeface="Aptos"/>
              </a:rPr>
              <a:t>2. A single access point for services</a:t>
            </a:r>
          </a:p>
          <a:p>
            <a:pPr algn="l">
              <a:spcAft>
                <a:spcPts val="0"/>
              </a:spcAft>
              <a:buNone/>
            </a:pPr>
            <a:r>
              <a:rPr lang="en-GB" sz="1050" b="0" dirty="0">
                <a:solidFill>
                  <a:srgbClr val="FFFFFF"/>
                </a:solidFill>
                <a:latin typeface="Aptos"/>
              </a:rPr>
              <a:t>Stage: all stages</a:t>
            </a:r>
          </a:p>
        </p:txBody>
      </p:sp>
      <p:sp>
        <p:nvSpPr>
          <p:cNvPr id="16" name="Problem 16"/>
          <p:cNvSpPr txBox="1"/>
          <p:nvPr/>
        </p:nvSpPr>
        <p:spPr>
          <a:xfrm>
            <a:off x="3630168" y="2532888"/>
            <a:ext cx="2743200" cy="768096"/>
          </a:xfrm>
          <a:prstGeom prst="rect">
            <a:avLst/>
          </a:prstGeom>
          <a:noFill/>
        </p:spPr>
        <p:txBody>
          <a:bodyPr wrap="square" lIns="0" tIns="0" rIns="0" bIns="0" anchor="ctr">
            <a:noAutofit/>
          </a:bodyPr>
          <a:lstStyle/>
          <a:p>
            <a:pPr algn="l">
              <a:spcAft>
                <a:spcPts val="0"/>
              </a:spcAft>
              <a:buNone/>
            </a:pPr>
            <a:r>
              <a:rPr lang="en-GB" sz="1200" b="0" dirty="0">
                <a:solidFill>
                  <a:srgbClr val="23303E"/>
                </a:solidFill>
                <a:latin typeface="Aptos"/>
              </a:rPr>
              <a:t>How to give insured persons, pensioners and employers one place to reach many separate services?</a:t>
            </a:r>
          </a:p>
        </p:txBody>
      </p:sp>
      <p:sp>
        <p:nvSpPr>
          <p:cNvPr id="17" name="Who 17"/>
          <p:cNvSpPr txBox="1"/>
          <p:nvPr/>
        </p:nvSpPr>
        <p:spPr>
          <a:xfrm>
            <a:off x="6583680" y="2532888"/>
            <a:ext cx="1920240" cy="768096"/>
          </a:xfrm>
          <a:prstGeom prst="rect">
            <a:avLst/>
          </a:prstGeom>
          <a:noFill/>
        </p:spPr>
        <p:txBody>
          <a:bodyPr wrap="square" lIns="0" tIns="0" rIns="0" bIns="0" anchor="ctr">
            <a:noAutofit/>
          </a:bodyPr>
          <a:lstStyle/>
          <a:p>
            <a:pPr algn="l">
              <a:spcAft>
                <a:spcPts val="200"/>
              </a:spcAft>
              <a:buNone/>
            </a:pPr>
            <a:r>
              <a:rPr lang="en-GB" sz="1250" b="1" dirty="0">
                <a:solidFill>
                  <a:srgbClr val="004A8C"/>
                </a:solidFill>
                <a:latin typeface="Aptos"/>
              </a:rPr>
              <a:t>Iran</a:t>
            </a:r>
          </a:p>
          <a:p>
            <a:pPr algn="l">
              <a:spcAft>
                <a:spcPts val="0"/>
              </a:spcAft>
              <a:buNone/>
            </a:pPr>
            <a:r>
              <a:rPr lang="en-GB" sz="1050" b="0" dirty="0">
                <a:solidFill>
                  <a:srgbClr val="647484"/>
                </a:solidFill>
                <a:latin typeface="Aptos"/>
              </a:rPr>
              <a:t>Iranian Social Security Organization</a:t>
            </a:r>
          </a:p>
        </p:txBody>
      </p:sp>
      <p:sp>
        <p:nvSpPr>
          <p:cNvPr id="18" name="Offer 18"/>
          <p:cNvSpPr txBox="1"/>
          <p:nvPr/>
        </p:nvSpPr>
        <p:spPr>
          <a:xfrm>
            <a:off x="8686800" y="2532888"/>
            <a:ext cx="2697480" cy="768096"/>
          </a:xfrm>
          <a:prstGeom prst="rect">
            <a:avLst/>
          </a:prstGeom>
          <a:noFill/>
        </p:spPr>
        <p:txBody>
          <a:bodyPr wrap="square" lIns="0" tIns="0" rIns="0" bIns="0" anchor="ctr">
            <a:noAutofit/>
          </a:bodyPr>
          <a:lstStyle/>
          <a:p>
            <a:pPr algn="l">
              <a:spcAft>
                <a:spcPts val="0"/>
              </a:spcAft>
              <a:buNone/>
            </a:pPr>
            <a:r>
              <a:rPr lang="en-GB" sz="1200" b="0" dirty="0">
                <a:solidFill>
                  <a:srgbClr val="23303E"/>
                </a:solidFill>
                <a:latin typeface="Aptos"/>
              </a:rPr>
              <a:t>One app with 53 services, and a portal for online registration, including the self-employed.</a:t>
            </a:r>
          </a:p>
        </p:txBody>
      </p:sp>
      <p:sp>
        <p:nvSpPr>
          <p:cNvPr id="19" name="Row 19"/>
          <p:cNvSpPr/>
          <p:nvPr/>
        </p:nvSpPr>
        <p:spPr>
          <a:xfrm>
            <a:off x="3447288" y="3364992"/>
            <a:ext cx="8092440" cy="768096"/>
          </a:xfrm>
          <a:prstGeom prst="roundRect">
            <a:avLst>
              <a:gd name="adj" fmla="val 8000"/>
            </a:avLst>
          </a:prstGeom>
          <a:solidFill>
            <a:srgbClr val="E6EEF8"/>
          </a:solidFill>
          <a:ln w="9525">
            <a:solidFill>
              <a:srgbClr val="D5DEEA"/>
            </a:solidFill>
          </a:ln>
        </p:spPr>
        <p:txBody>
          <a:bodyPr wrap="square" lIns="146304" tIns="146304" rIns="146304" bIns="146304" anchor="t">
            <a:noAutofit/>
          </a:bodyPr>
          <a:lstStyle/>
          <a:p>
            <a:endParaRPr lang="en-GB"/>
          </a:p>
        </p:txBody>
      </p:sp>
      <p:sp>
        <p:nvSpPr>
          <p:cNvPr id="20" name="Area 20"/>
          <p:cNvSpPr/>
          <p:nvPr/>
        </p:nvSpPr>
        <p:spPr>
          <a:xfrm>
            <a:off x="658368" y="3364992"/>
            <a:ext cx="2651760" cy="768096"/>
          </a:xfrm>
          <a:prstGeom prst="roundRect">
            <a:avLst>
              <a:gd name="adj" fmla="val 8000"/>
            </a:avLst>
          </a:prstGeom>
          <a:solidFill>
            <a:srgbClr val="004A8C"/>
          </a:solidFill>
          <a:ln>
            <a:noFill/>
          </a:ln>
        </p:spPr>
        <p:txBody>
          <a:bodyPr wrap="square" lIns="128016" tIns="128016" rIns="128016" bIns="128016" anchor="ctr">
            <a:noAutofit/>
          </a:bodyPr>
          <a:lstStyle/>
          <a:p>
            <a:pPr algn="l">
              <a:spcAft>
                <a:spcPts val="200"/>
              </a:spcAft>
              <a:buNone/>
            </a:pPr>
            <a:r>
              <a:rPr lang="en-GB" sz="1300" b="1" dirty="0">
                <a:solidFill>
                  <a:srgbClr val="FFFFFF"/>
                </a:solidFill>
                <a:latin typeface="Aptos"/>
              </a:rPr>
              <a:t>3. Data exchange between public entities</a:t>
            </a:r>
          </a:p>
          <a:p>
            <a:pPr algn="l">
              <a:spcAft>
                <a:spcPts val="0"/>
              </a:spcAft>
              <a:buNone/>
            </a:pPr>
            <a:r>
              <a:rPr lang="en-GB" sz="1050" b="0" dirty="0">
                <a:solidFill>
                  <a:srgbClr val="FFFFFF"/>
                </a:solidFill>
                <a:latin typeface="Aptos"/>
              </a:rPr>
              <a:t>Enabler: identity and interoperability</a:t>
            </a:r>
          </a:p>
        </p:txBody>
      </p:sp>
      <p:sp>
        <p:nvSpPr>
          <p:cNvPr id="21" name="Problem 21"/>
          <p:cNvSpPr txBox="1"/>
          <p:nvPr/>
        </p:nvSpPr>
        <p:spPr>
          <a:xfrm>
            <a:off x="3630168" y="3364992"/>
            <a:ext cx="2743200" cy="768096"/>
          </a:xfrm>
          <a:prstGeom prst="rect">
            <a:avLst/>
          </a:prstGeom>
          <a:noFill/>
        </p:spPr>
        <p:txBody>
          <a:bodyPr wrap="square" lIns="0" tIns="0" rIns="0" bIns="0" anchor="ctr">
            <a:noAutofit/>
          </a:bodyPr>
          <a:lstStyle/>
          <a:p>
            <a:pPr algn="l">
              <a:spcAft>
                <a:spcPts val="0"/>
              </a:spcAft>
              <a:buNone/>
            </a:pPr>
            <a:r>
              <a:rPr lang="en-GB" sz="1200" b="0" dirty="0">
                <a:solidFill>
                  <a:srgbClr val="23303E"/>
                </a:solidFill>
                <a:latin typeface="Aptos"/>
              </a:rPr>
              <a:t>How to stop asking people for documents that other entities already hold, and reduce errors and delays?</a:t>
            </a:r>
          </a:p>
        </p:txBody>
      </p:sp>
      <p:sp>
        <p:nvSpPr>
          <p:cNvPr id="22" name="Who 22"/>
          <p:cNvSpPr txBox="1"/>
          <p:nvPr/>
        </p:nvSpPr>
        <p:spPr>
          <a:xfrm>
            <a:off x="6583680" y="3364992"/>
            <a:ext cx="1920240" cy="768096"/>
          </a:xfrm>
          <a:prstGeom prst="rect">
            <a:avLst/>
          </a:prstGeom>
          <a:noFill/>
        </p:spPr>
        <p:txBody>
          <a:bodyPr wrap="square" lIns="0" tIns="0" rIns="0" bIns="0" anchor="ctr">
            <a:noAutofit/>
          </a:bodyPr>
          <a:lstStyle/>
          <a:p>
            <a:pPr algn="l">
              <a:spcAft>
                <a:spcPts val="200"/>
              </a:spcAft>
              <a:buNone/>
            </a:pPr>
            <a:r>
              <a:rPr lang="en-GB" sz="1250" b="1" dirty="0">
                <a:solidFill>
                  <a:srgbClr val="004A8C"/>
                </a:solidFill>
                <a:latin typeface="Aptos"/>
              </a:rPr>
              <a:t>United Arab Emirates</a:t>
            </a:r>
          </a:p>
          <a:p>
            <a:pPr algn="l">
              <a:spcAft>
                <a:spcPts val="0"/>
              </a:spcAft>
              <a:buNone/>
            </a:pPr>
            <a:r>
              <a:rPr lang="en-GB" sz="1050" b="0" dirty="0">
                <a:solidFill>
                  <a:srgbClr val="647484"/>
                </a:solidFill>
                <a:latin typeface="Aptos"/>
              </a:rPr>
              <a:t>Abu Dhabi Pension Fund</a:t>
            </a:r>
          </a:p>
        </p:txBody>
      </p:sp>
      <p:sp>
        <p:nvSpPr>
          <p:cNvPr id="23" name="Offer 23"/>
          <p:cNvSpPr txBox="1"/>
          <p:nvPr/>
        </p:nvSpPr>
        <p:spPr>
          <a:xfrm>
            <a:off x="8686800" y="3364992"/>
            <a:ext cx="2697480" cy="768096"/>
          </a:xfrm>
          <a:prstGeom prst="rect">
            <a:avLst/>
          </a:prstGeom>
          <a:noFill/>
        </p:spPr>
        <p:txBody>
          <a:bodyPr wrap="square" lIns="0" tIns="0" rIns="0" bIns="0" anchor="ctr">
            <a:noAutofit/>
          </a:bodyPr>
          <a:lstStyle/>
          <a:p>
            <a:pPr algn="l">
              <a:spcAft>
                <a:spcPts val="0"/>
              </a:spcAft>
              <a:buNone/>
            </a:pPr>
            <a:r>
              <a:rPr lang="en-GB" sz="1200" b="0" dirty="0">
                <a:solidFill>
                  <a:srgbClr val="23303E"/>
                </a:solidFill>
                <a:latin typeface="Aptos"/>
              </a:rPr>
              <a:t>Fully digital registration, integrated with the Federal Authority for Identity and Citizenship and the Central Bank.</a:t>
            </a:r>
          </a:p>
        </p:txBody>
      </p:sp>
      <p:sp>
        <p:nvSpPr>
          <p:cNvPr id="24" name="Row 24"/>
          <p:cNvSpPr/>
          <p:nvPr/>
        </p:nvSpPr>
        <p:spPr>
          <a:xfrm>
            <a:off x="3447288" y="4197096"/>
            <a:ext cx="8092440" cy="768096"/>
          </a:xfrm>
          <a:prstGeom prst="roundRect">
            <a:avLst>
              <a:gd name="adj" fmla="val 8000"/>
            </a:avLst>
          </a:prstGeom>
          <a:solidFill>
            <a:srgbClr val="F3F6FA"/>
          </a:solidFill>
          <a:ln w="9525">
            <a:solidFill>
              <a:srgbClr val="D5DEEA"/>
            </a:solidFill>
          </a:ln>
        </p:spPr>
        <p:txBody>
          <a:bodyPr wrap="square" lIns="146304" tIns="146304" rIns="146304" bIns="146304" anchor="t">
            <a:noAutofit/>
          </a:bodyPr>
          <a:lstStyle/>
          <a:p>
            <a:endParaRPr lang="en-GB"/>
          </a:p>
        </p:txBody>
      </p:sp>
      <p:sp>
        <p:nvSpPr>
          <p:cNvPr id="25" name="Area 25"/>
          <p:cNvSpPr/>
          <p:nvPr/>
        </p:nvSpPr>
        <p:spPr>
          <a:xfrm>
            <a:off x="658368" y="4197096"/>
            <a:ext cx="2651760" cy="768096"/>
          </a:xfrm>
          <a:prstGeom prst="roundRect">
            <a:avLst>
              <a:gd name="adj" fmla="val 8000"/>
            </a:avLst>
          </a:prstGeom>
          <a:solidFill>
            <a:srgbClr val="004A8C"/>
          </a:solidFill>
          <a:ln>
            <a:noFill/>
          </a:ln>
        </p:spPr>
        <p:txBody>
          <a:bodyPr wrap="square" lIns="128016" tIns="128016" rIns="128016" bIns="128016" anchor="ctr">
            <a:noAutofit/>
          </a:bodyPr>
          <a:lstStyle/>
          <a:p>
            <a:pPr algn="l">
              <a:spcAft>
                <a:spcPts val="200"/>
              </a:spcAft>
              <a:buNone/>
            </a:pPr>
            <a:r>
              <a:rPr lang="en-GB" sz="1300" b="1" dirty="0">
                <a:solidFill>
                  <a:srgbClr val="FFFFFF"/>
                </a:solidFill>
                <a:latin typeface="Aptos"/>
              </a:rPr>
              <a:t>4. End-to-end mobile services</a:t>
            </a:r>
          </a:p>
          <a:p>
            <a:pPr algn="l">
              <a:spcAft>
                <a:spcPts val="0"/>
              </a:spcAft>
              <a:buNone/>
            </a:pPr>
            <a:r>
              <a:rPr lang="en-GB" sz="1050" b="0" dirty="0">
                <a:solidFill>
                  <a:srgbClr val="FFFFFF"/>
                </a:solidFill>
                <a:latin typeface="Aptos"/>
              </a:rPr>
              <a:t>Stage: contributions and benefits</a:t>
            </a:r>
          </a:p>
        </p:txBody>
      </p:sp>
      <p:sp>
        <p:nvSpPr>
          <p:cNvPr id="26" name="Problem 26"/>
          <p:cNvSpPr txBox="1"/>
          <p:nvPr/>
        </p:nvSpPr>
        <p:spPr>
          <a:xfrm>
            <a:off x="3630168" y="4197096"/>
            <a:ext cx="2743200" cy="768096"/>
          </a:xfrm>
          <a:prstGeom prst="rect">
            <a:avLst/>
          </a:prstGeom>
          <a:noFill/>
        </p:spPr>
        <p:txBody>
          <a:bodyPr wrap="square" lIns="0" tIns="0" rIns="0" bIns="0" anchor="ctr">
            <a:noAutofit/>
          </a:bodyPr>
          <a:lstStyle/>
          <a:p>
            <a:pPr algn="l">
              <a:spcAft>
                <a:spcPts val="0"/>
              </a:spcAft>
              <a:buNone/>
            </a:pPr>
            <a:r>
              <a:rPr lang="en-GB" sz="1200" b="0" dirty="0">
                <a:solidFill>
                  <a:srgbClr val="23303E"/>
                </a:solidFill>
                <a:latin typeface="Aptos"/>
              </a:rPr>
              <a:t>How to relieve congested service counters and collect contributions from non-wage workers?</a:t>
            </a:r>
          </a:p>
        </p:txBody>
      </p:sp>
      <p:sp>
        <p:nvSpPr>
          <p:cNvPr id="27" name="Who 27"/>
          <p:cNvSpPr txBox="1"/>
          <p:nvPr/>
        </p:nvSpPr>
        <p:spPr>
          <a:xfrm>
            <a:off x="6583680" y="4197096"/>
            <a:ext cx="1920240" cy="768096"/>
          </a:xfrm>
          <a:prstGeom prst="rect">
            <a:avLst/>
          </a:prstGeom>
          <a:noFill/>
        </p:spPr>
        <p:txBody>
          <a:bodyPr wrap="square" lIns="0" tIns="0" rIns="0" bIns="0" anchor="ctr">
            <a:noAutofit/>
          </a:bodyPr>
          <a:lstStyle/>
          <a:p>
            <a:pPr algn="l">
              <a:spcAft>
                <a:spcPts val="200"/>
              </a:spcAft>
              <a:buNone/>
            </a:pPr>
            <a:r>
              <a:rPr lang="en-GB" sz="1250" b="1" dirty="0">
                <a:solidFill>
                  <a:srgbClr val="004A8C"/>
                </a:solidFill>
                <a:latin typeface="Aptos"/>
              </a:rPr>
              <a:t>Indonesia</a:t>
            </a:r>
          </a:p>
          <a:p>
            <a:pPr algn="l">
              <a:spcAft>
                <a:spcPts val="0"/>
              </a:spcAft>
              <a:buNone/>
            </a:pPr>
            <a:r>
              <a:rPr lang="en-GB" sz="1050" b="0" dirty="0">
                <a:solidFill>
                  <a:srgbClr val="647484"/>
                </a:solidFill>
                <a:latin typeface="Aptos"/>
              </a:rPr>
              <a:t>BPJS Ketenagakerjaan and BPJS Kesehatan</a:t>
            </a:r>
          </a:p>
        </p:txBody>
      </p:sp>
      <p:sp>
        <p:nvSpPr>
          <p:cNvPr id="28" name="Offer 28"/>
          <p:cNvSpPr txBox="1"/>
          <p:nvPr/>
        </p:nvSpPr>
        <p:spPr>
          <a:xfrm>
            <a:off x="8686800" y="4197096"/>
            <a:ext cx="2697480" cy="768096"/>
          </a:xfrm>
          <a:prstGeom prst="rect">
            <a:avLst/>
          </a:prstGeom>
          <a:noFill/>
        </p:spPr>
        <p:txBody>
          <a:bodyPr wrap="square" lIns="0" tIns="0" rIns="0" bIns="0" anchor="ctr">
            <a:noAutofit/>
          </a:bodyPr>
          <a:lstStyle/>
          <a:p>
            <a:pPr algn="l">
              <a:spcAft>
                <a:spcPts val="0"/>
              </a:spcAft>
              <a:buNone/>
            </a:pPr>
            <a:r>
              <a:rPr lang="en-GB" sz="1200" b="0" dirty="0">
                <a:solidFill>
                  <a:srgbClr val="23303E"/>
                </a:solidFill>
                <a:latin typeface="Aptos"/>
              </a:rPr>
              <a:t>Registration, contributions and old-age savings claims in one app; tele-collectors for follow-up.</a:t>
            </a:r>
          </a:p>
        </p:txBody>
      </p:sp>
      <p:sp>
        <p:nvSpPr>
          <p:cNvPr id="29" name="Row 29"/>
          <p:cNvSpPr/>
          <p:nvPr/>
        </p:nvSpPr>
        <p:spPr>
          <a:xfrm>
            <a:off x="3447288" y="5029200"/>
            <a:ext cx="8092440" cy="768096"/>
          </a:xfrm>
          <a:prstGeom prst="roundRect">
            <a:avLst>
              <a:gd name="adj" fmla="val 8000"/>
            </a:avLst>
          </a:prstGeom>
          <a:solidFill>
            <a:srgbClr val="E6EEF8"/>
          </a:solidFill>
          <a:ln w="9525">
            <a:solidFill>
              <a:srgbClr val="D5DEEA"/>
            </a:solidFill>
          </a:ln>
        </p:spPr>
        <p:txBody>
          <a:bodyPr wrap="square" lIns="146304" tIns="146304" rIns="146304" bIns="146304" anchor="t">
            <a:noAutofit/>
          </a:bodyPr>
          <a:lstStyle/>
          <a:p>
            <a:endParaRPr lang="en-GB"/>
          </a:p>
        </p:txBody>
      </p:sp>
      <p:sp>
        <p:nvSpPr>
          <p:cNvPr id="30" name="Area 30"/>
          <p:cNvSpPr/>
          <p:nvPr/>
        </p:nvSpPr>
        <p:spPr>
          <a:xfrm>
            <a:off x="658368" y="5029200"/>
            <a:ext cx="2651760" cy="768096"/>
          </a:xfrm>
          <a:prstGeom prst="roundRect">
            <a:avLst>
              <a:gd name="adj" fmla="val 8000"/>
            </a:avLst>
          </a:prstGeom>
          <a:solidFill>
            <a:srgbClr val="004A8C"/>
          </a:solidFill>
          <a:ln>
            <a:noFill/>
          </a:ln>
        </p:spPr>
        <p:txBody>
          <a:bodyPr wrap="square" lIns="128016" tIns="128016" rIns="128016" bIns="128016" anchor="ctr">
            <a:noAutofit/>
          </a:bodyPr>
          <a:lstStyle/>
          <a:p>
            <a:pPr algn="l">
              <a:spcAft>
                <a:spcPts val="200"/>
              </a:spcAft>
              <a:buNone/>
            </a:pPr>
            <a:r>
              <a:rPr lang="en-GB" sz="1300" b="1" dirty="0">
                <a:solidFill>
                  <a:srgbClr val="FFFFFF"/>
                </a:solidFill>
                <a:latin typeface="Aptos"/>
              </a:rPr>
              <a:t>5. Automated delivery at scale</a:t>
            </a:r>
          </a:p>
          <a:p>
            <a:pPr algn="l">
              <a:spcAft>
                <a:spcPts val="0"/>
              </a:spcAft>
              <a:buNone/>
            </a:pPr>
            <a:r>
              <a:rPr lang="en-GB" sz="1050" b="0" dirty="0">
                <a:solidFill>
                  <a:srgbClr val="FFFFFF"/>
                </a:solidFill>
                <a:latin typeface="Aptos"/>
              </a:rPr>
              <a:t>Stage: registration and benefits</a:t>
            </a:r>
          </a:p>
        </p:txBody>
      </p:sp>
      <p:sp>
        <p:nvSpPr>
          <p:cNvPr id="31" name="Problem 31"/>
          <p:cNvSpPr txBox="1"/>
          <p:nvPr/>
        </p:nvSpPr>
        <p:spPr>
          <a:xfrm>
            <a:off x="3630168" y="5029200"/>
            <a:ext cx="2743200" cy="768096"/>
          </a:xfrm>
          <a:prstGeom prst="rect">
            <a:avLst/>
          </a:prstGeom>
          <a:noFill/>
        </p:spPr>
        <p:txBody>
          <a:bodyPr wrap="square" lIns="0" tIns="0" rIns="0" bIns="0" anchor="ctr">
            <a:noAutofit/>
          </a:bodyPr>
          <a:lstStyle/>
          <a:p>
            <a:pPr algn="l">
              <a:spcAft>
                <a:spcPts val="0"/>
              </a:spcAft>
              <a:buNone/>
            </a:pPr>
            <a:r>
              <a:rPr lang="en-GB" sz="1200" b="0" dirty="0">
                <a:solidFill>
                  <a:srgbClr val="23303E"/>
                </a:solidFill>
                <a:latin typeface="Aptos"/>
              </a:rPr>
              <a:t>How to reach millions of first-time applicants within weeks when offices are closed?</a:t>
            </a:r>
          </a:p>
        </p:txBody>
      </p:sp>
      <p:sp>
        <p:nvSpPr>
          <p:cNvPr id="32" name="Who 32"/>
          <p:cNvSpPr txBox="1"/>
          <p:nvPr/>
        </p:nvSpPr>
        <p:spPr>
          <a:xfrm>
            <a:off x="6583680" y="5029200"/>
            <a:ext cx="1920240" cy="768096"/>
          </a:xfrm>
          <a:prstGeom prst="rect">
            <a:avLst/>
          </a:prstGeom>
          <a:noFill/>
        </p:spPr>
        <p:txBody>
          <a:bodyPr wrap="square" lIns="0" tIns="0" rIns="0" bIns="0" anchor="ctr">
            <a:noAutofit/>
          </a:bodyPr>
          <a:lstStyle/>
          <a:p>
            <a:pPr algn="l">
              <a:spcAft>
                <a:spcPts val="200"/>
              </a:spcAft>
              <a:buNone/>
            </a:pPr>
            <a:r>
              <a:rPr lang="en-GB" sz="1250" b="1" dirty="0">
                <a:solidFill>
                  <a:srgbClr val="004A8C"/>
                </a:solidFill>
                <a:latin typeface="Aptos"/>
              </a:rPr>
              <a:t>South Africa</a:t>
            </a:r>
          </a:p>
          <a:p>
            <a:pPr algn="l">
              <a:spcAft>
                <a:spcPts val="0"/>
              </a:spcAft>
              <a:buNone/>
            </a:pPr>
            <a:r>
              <a:rPr lang="en-GB" sz="1050" b="0" dirty="0">
                <a:solidFill>
                  <a:srgbClr val="647484"/>
                </a:solidFill>
                <a:latin typeface="Aptos"/>
              </a:rPr>
              <a:t>South African Social Security Agency</a:t>
            </a:r>
          </a:p>
        </p:txBody>
      </p:sp>
      <p:sp>
        <p:nvSpPr>
          <p:cNvPr id="33" name="Offer 33"/>
          <p:cNvSpPr txBox="1"/>
          <p:nvPr/>
        </p:nvSpPr>
        <p:spPr>
          <a:xfrm>
            <a:off x="8686800" y="5029200"/>
            <a:ext cx="2697480" cy="768096"/>
          </a:xfrm>
          <a:prstGeom prst="rect">
            <a:avLst/>
          </a:prstGeom>
          <a:noFill/>
        </p:spPr>
        <p:txBody>
          <a:bodyPr wrap="square" lIns="0" tIns="0" rIns="0" bIns="0" anchor="ctr">
            <a:noAutofit/>
          </a:bodyPr>
          <a:lstStyle/>
          <a:p>
            <a:pPr algn="l">
              <a:spcAft>
                <a:spcPts val="0"/>
              </a:spcAft>
              <a:buNone/>
            </a:pPr>
            <a:r>
              <a:rPr lang="en-GB" sz="1200" b="0" dirty="0">
                <a:solidFill>
                  <a:srgbClr val="23303E"/>
                </a:solidFill>
                <a:latin typeface="Aptos"/>
              </a:rPr>
              <a:t>Applications by web, USSD and WhatsApp; automated eligibility checks; lessons on exclusion and human support.</a:t>
            </a:r>
          </a:p>
        </p:txBody>
      </p:sp>
      <p:sp>
        <p:nvSpPr>
          <p:cNvPr id="34" name="Source 34"/>
          <p:cNvSpPr txBox="1"/>
          <p:nvPr/>
        </p:nvSpPr>
        <p:spPr>
          <a:xfrm>
            <a:off x="658368" y="6035040"/>
            <a:ext cx="10881360" cy="320040"/>
          </a:xfrm>
          <a:prstGeom prst="rect">
            <a:avLst/>
          </a:prstGeom>
          <a:noFill/>
        </p:spPr>
        <p:txBody>
          <a:bodyPr wrap="square" lIns="0" tIns="0" rIns="0" bIns="0" anchor="t">
            <a:noAutofit/>
          </a:bodyPr>
          <a:lstStyle/>
          <a:p>
            <a:pPr algn="l">
              <a:spcAft>
                <a:spcPts val="0"/>
              </a:spcAft>
              <a:buNone/>
            </a:pPr>
            <a:r>
              <a:rPr lang="en-GB" sz="1000" b="0" dirty="0">
                <a:solidFill>
                  <a:srgbClr val="647484"/>
                </a:solidFill>
                <a:latin typeface="Aptos"/>
              </a:rPr>
              <a:t>Source: synthesis of the practices on the previous slide and of ILO and ISSA (2026), Leveraging Digital Technologies to Protect All Workers, including Gig and Platform Workers, technical paper for the 2nd meeting of the BRICS Employment Working Group (Priority 4), draft version, April 2026.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riangle 2"/>
          <p:cNvSpPr/>
          <p:nvPr/>
        </p:nvSpPr>
        <p:spPr>
          <a:xfrm rot="5400000">
            <a:off x="301752" y="548640"/>
            <a:ext cx="274320" cy="274320"/>
          </a:xfrm>
          <a:prstGeom prst="triangle">
            <a:avLst/>
          </a:prstGeom>
          <a:solidFill>
            <a:srgbClr val="EF444E"/>
          </a:solidFill>
          <a:ln>
            <a:noFill/>
          </a:ln>
        </p:spPr>
        <p:txBody>
          <a:bodyPr/>
          <a:lstStyle/>
          <a:p>
            <a:endParaRPr lang="en-GB"/>
          </a:p>
        </p:txBody>
      </p:sp>
      <p:sp>
        <p:nvSpPr>
          <p:cNvPr id="3" name="Title 3"/>
          <p:cNvSpPr txBox="1"/>
          <p:nvPr/>
        </p:nvSpPr>
        <p:spPr>
          <a:xfrm>
            <a:off x="658368" y="411480"/>
            <a:ext cx="11064240" cy="548640"/>
          </a:xfrm>
          <a:prstGeom prst="rect">
            <a:avLst/>
          </a:prstGeom>
          <a:noFill/>
        </p:spPr>
        <p:txBody>
          <a:bodyPr wrap="square" lIns="0" tIns="0" rIns="0" bIns="0" anchor="ctr">
            <a:noAutofit/>
          </a:bodyPr>
          <a:lstStyle/>
          <a:p>
            <a:pPr algn="l">
              <a:spcAft>
                <a:spcPts val="0"/>
              </a:spcAft>
              <a:buNone/>
            </a:pPr>
            <a:r>
              <a:rPr lang="en-GB" sz="2800" b="1" dirty="0">
                <a:solidFill>
                  <a:srgbClr val="004A8C"/>
                </a:solidFill>
                <a:latin typeface="Aptos"/>
              </a:rPr>
              <a:t>Eight critical questions, in three groups</a:t>
            </a:r>
          </a:p>
        </p:txBody>
      </p:sp>
      <p:sp>
        <p:nvSpPr>
          <p:cNvPr id="4" name="Subtitle 4"/>
          <p:cNvSpPr txBox="1"/>
          <p:nvPr/>
        </p:nvSpPr>
        <p:spPr>
          <a:xfrm>
            <a:off x="658368" y="960120"/>
            <a:ext cx="11064240" cy="365760"/>
          </a:xfrm>
          <a:prstGeom prst="rect">
            <a:avLst/>
          </a:prstGeom>
          <a:noFill/>
        </p:spPr>
        <p:txBody>
          <a:bodyPr wrap="square" lIns="0" tIns="0" rIns="0" bIns="0" anchor="t">
            <a:noAutofit/>
          </a:bodyPr>
          <a:lstStyle/>
          <a:p>
            <a:pPr algn="l">
              <a:spcAft>
                <a:spcPts val="0"/>
              </a:spcAft>
              <a:buNone/>
            </a:pPr>
            <a:r>
              <a:rPr lang="en-GB" sz="1500" b="0" dirty="0">
                <a:solidFill>
                  <a:srgbClr val="647484"/>
                </a:solidFill>
                <a:latin typeface="Aptos"/>
              </a:rPr>
              <a:t>What institutions need to answer together, from the five practices and the ILO–ISSA technical paper</a:t>
            </a:r>
          </a:p>
        </p:txBody>
      </p:sp>
      <p:sp>
        <p:nvSpPr>
          <p:cNvPr id="5" name="Group 5"/>
          <p:cNvSpPr/>
          <p:nvPr/>
        </p:nvSpPr>
        <p:spPr>
          <a:xfrm>
            <a:off x="658368" y="1444752"/>
            <a:ext cx="2596896" cy="402336"/>
          </a:xfrm>
          <a:prstGeom prst="roundRect">
            <a:avLst>
              <a:gd name="adj" fmla="val 8000"/>
            </a:avLst>
          </a:prstGeom>
          <a:solidFill>
            <a:srgbClr val="F2F5F9"/>
          </a:solidFill>
          <a:ln w="9525">
            <a:solidFill>
              <a:srgbClr val="D5DEEA"/>
            </a:solidFill>
          </a:ln>
        </p:spPr>
        <p:txBody>
          <a:bodyPr wrap="square" lIns="109728" tIns="109728" rIns="109728" bIns="109728" anchor="ctr">
            <a:noAutofit/>
          </a:bodyPr>
          <a:lstStyle/>
          <a:p>
            <a:pPr algn="l">
              <a:spcAft>
                <a:spcPts val="0"/>
              </a:spcAft>
              <a:buNone/>
            </a:pPr>
            <a:r>
              <a:rPr lang="en-GB" sz="1200" b="1" dirty="0">
                <a:solidFill>
                  <a:srgbClr val="004A8C"/>
                </a:solidFill>
                <a:latin typeface="Aptos"/>
              </a:rPr>
              <a:t>Access: </a:t>
            </a:r>
            <a:r>
              <a:rPr lang="en-GB" sz="1200" b="0" dirty="0">
                <a:solidFill>
                  <a:srgbClr val="23303E"/>
                </a:solidFill>
                <a:latin typeface="Aptos"/>
              </a:rPr>
              <a:t>reach every worker</a:t>
            </a:r>
          </a:p>
        </p:txBody>
      </p:sp>
      <p:sp>
        <p:nvSpPr>
          <p:cNvPr id="6" name="Group 6"/>
          <p:cNvSpPr/>
          <p:nvPr/>
        </p:nvSpPr>
        <p:spPr>
          <a:xfrm>
            <a:off x="3419856" y="1444752"/>
            <a:ext cx="5358384" cy="402336"/>
          </a:xfrm>
          <a:prstGeom prst="roundRect">
            <a:avLst>
              <a:gd name="adj" fmla="val 8000"/>
            </a:avLst>
          </a:prstGeom>
          <a:solidFill>
            <a:srgbClr val="F2F5F9"/>
          </a:solidFill>
          <a:ln w="9525">
            <a:solidFill>
              <a:srgbClr val="D5DEEA"/>
            </a:solidFill>
          </a:ln>
        </p:spPr>
        <p:txBody>
          <a:bodyPr wrap="square" lIns="109728" tIns="109728" rIns="109728" bIns="109728" anchor="ctr">
            <a:noAutofit/>
          </a:bodyPr>
          <a:lstStyle/>
          <a:p>
            <a:pPr algn="l">
              <a:spcAft>
                <a:spcPts val="0"/>
              </a:spcAft>
              <a:buNone/>
            </a:pPr>
            <a:r>
              <a:rPr lang="en-GB" sz="1200" b="1" dirty="0">
                <a:solidFill>
                  <a:srgbClr val="004A8C"/>
                </a:solidFill>
                <a:latin typeface="Aptos"/>
              </a:rPr>
              <a:t>Systems: </a:t>
            </a:r>
            <a:r>
              <a:rPr lang="en-GB" sz="1200" b="0" dirty="0">
                <a:solidFill>
                  <a:srgbClr val="23303E"/>
                </a:solidFill>
                <a:latin typeface="Aptos"/>
              </a:rPr>
              <a:t>deliver at scale, safely</a:t>
            </a:r>
          </a:p>
        </p:txBody>
      </p:sp>
      <p:sp>
        <p:nvSpPr>
          <p:cNvPr id="7" name="Group 7"/>
          <p:cNvSpPr/>
          <p:nvPr/>
        </p:nvSpPr>
        <p:spPr>
          <a:xfrm>
            <a:off x="8942832" y="1444752"/>
            <a:ext cx="2596896" cy="402336"/>
          </a:xfrm>
          <a:prstGeom prst="roundRect">
            <a:avLst>
              <a:gd name="adj" fmla="val 8000"/>
            </a:avLst>
          </a:prstGeom>
          <a:solidFill>
            <a:srgbClr val="F2F5F9"/>
          </a:solidFill>
          <a:ln w="9525">
            <a:solidFill>
              <a:srgbClr val="D5DEEA"/>
            </a:solidFill>
          </a:ln>
        </p:spPr>
        <p:txBody>
          <a:bodyPr wrap="square" lIns="109728" tIns="109728" rIns="109728" bIns="109728" anchor="ctr">
            <a:noAutofit/>
          </a:bodyPr>
          <a:lstStyle/>
          <a:p>
            <a:pPr algn="l">
              <a:spcAft>
                <a:spcPts val="0"/>
              </a:spcAft>
              <a:buNone/>
            </a:pPr>
            <a:r>
              <a:rPr lang="en-GB" sz="1200" b="1" dirty="0">
                <a:solidFill>
                  <a:srgbClr val="004A8C"/>
                </a:solidFill>
                <a:latin typeface="Aptos"/>
              </a:rPr>
              <a:t>Institutions: </a:t>
            </a:r>
            <a:r>
              <a:rPr lang="en-GB" sz="1200" b="0" dirty="0">
                <a:solidFill>
                  <a:srgbClr val="23303E"/>
                </a:solidFill>
                <a:latin typeface="Aptos"/>
              </a:rPr>
              <a:t>lead the change</a:t>
            </a:r>
          </a:p>
        </p:txBody>
      </p:sp>
      <p:sp>
        <p:nvSpPr>
          <p:cNvPr id="8" name="Theme 8"/>
          <p:cNvSpPr/>
          <p:nvPr/>
        </p:nvSpPr>
        <p:spPr>
          <a:xfrm>
            <a:off x="658368" y="1938528"/>
            <a:ext cx="2596896" cy="1901952"/>
          </a:xfrm>
          <a:prstGeom prst="roundRect">
            <a:avLst>
              <a:gd name="adj" fmla="val 8000"/>
            </a:avLst>
          </a:prstGeom>
          <a:solidFill>
            <a:srgbClr val="E6EEF8"/>
          </a:solidFill>
          <a:ln w="9525">
            <a:solidFill>
              <a:srgbClr val="D5DEEA"/>
            </a:solidFill>
          </a:ln>
          <a:effectLst>
            <a:outerShdw blurRad="50800" dist="19050" dir="5400000" algn="t" rotWithShape="0">
              <a:srgbClr val="000000">
                <a:alpha val="14000"/>
              </a:srgbClr>
            </a:outerShdw>
          </a:effectLst>
        </p:spPr>
        <p:txBody>
          <a:bodyPr wrap="square" lIns="137160" tIns="137160" rIns="137160" bIns="137160" anchor="t">
            <a:noAutofit/>
          </a:bodyPr>
          <a:lstStyle/>
          <a:p>
            <a:pPr algn="l">
              <a:spcAft>
                <a:spcPts val="500"/>
              </a:spcAft>
              <a:buNone/>
            </a:pPr>
            <a:r>
              <a:rPr lang="en-GB" sz="1400" b="1" dirty="0">
                <a:solidFill>
                  <a:srgbClr val="004A8C"/>
                </a:solidFill>
                <a:latin typeface="Aptos"/>
              </a:rPr>
              <a:t>1. The right channel for each user</a:t>
            </a:r>
          </a:p>
          <a:p>
            <a:pPr algn="l">
              <a:spcAft>
                <a:spcPts val="0"/>
              </a:spcAft>
              <a:buNone/>
            </a:pPr>
            <a:r>
              <a:rPr lang="en-GB" sz="1250" b="0" dirty="0">
                <a:solidFill>
                  <a:srgbClr val="23303E"/>
                </a:solidFill>
                <a:latin typeface="Aptos"/>
              </a:rPr>
              <a:t>Which channels reach workers without a smartphone, connectivity or digital skills, and who assists them?</a:t>
            </a:r>
          </a:p>
        </p:txBody>
      </p:sp>
      <p:sp>
        <p:nvSpPr>
          <p:cNvPr id="9" name="Theme 9"/>
          <p:cNvSpPr/>
          <p:nvPr/>
        </p:nvSpPr>
        <p:spPr>
          <a:xfrm>
            <a:off x="658368" y="3950208"/>
            <a:ext cx="2596896" cy="1901952"/>
          </a:xfrm>
          <a:prstGeom prst="roundRect">
            <a:avLst>
              <a:gd name="adj" fmla="val 8000"/>
            </a:avLst>
          </a:prstGeom>
          <a:solidFill>
            <a:srgbClr val="E6EEF8"/>
          </a:solidFill>
          <a:ln w="9525">
            <a:solidFill>
              <a:srgbClr val="D5DEEA"/>
            </a:solidFill>
          </a:ln>
          <a:effectLst>
            <a:outerShdw blurRad="50800" dist="19050" dir="5400000" algn="t" rotWithShape="0">
              <a:srgbClr val="000000">
                <a:alpha val="14000"/>
              </a:srgbClr>
            </a:outerShdw>
          </a:effectLst>
        </p:spPr>
        <p:txBody>
          <a:bodyPr wrap="square" lIns="137160" tIns="137160" rIns="137160" bIns="137160" anchor="t">
            <a:noAutofit/>
          </a:bodyPr>
          <a:lstStyle/>
          <a:p>
            <a:pPr algn="l">
              <a:spcAft>
                <a:spcPts val="500"/>
              </a:spcAft>
              <a:buNone/>
            </a:pPr>
            <a:r>
              <a:rPr lang="en-GB" sz="1400" b="1" dirty="0">
                <a:solidFill>
                  <a:srgbClr val="004A8C"/>
                </a:solidFill>
                <a:latin typeface="Aptos"/>
              </a:rPr>
              <a:t>2. Inclusive digital identity</a:t>
            </a:r>
          </a:p>
          <a:p>
            <a:pPr algn="l">
              <a:spcAft>
                <a:spcPts val="0"/>
              </a:spcAft>
              <a:buNone/>
            </a:pPr>
            <a:r>
              <a:rPr lang="en-GB" sz="1250" b="0" dirty="0">
                <a:solidFill>
                  <a:srgbClr val="23303E"/>
                </a:solidFill>
                <a:latin typeface="Aptos"/>
              </a:rPr>
              <a:t>Identity must be inclusive: how do workers who cannot be verified digitally register and access services?</a:t>
            </a:r>
          </a:p>
        </p:txBody>
      </p:sp>
      <p:sp>
        <p:nvSpPr>
          <p:cNvPr id="10" name="Theme 10"/>
          <p:cNvSpPr/>
          <p:nvPr/>
        </p:nvSpPr>
        <p:spPr>
          <a:xfrm>
            <a:off x="3419856" y="1938528"/>
            <a:ext cx="2596896" cy="1901952"/>
          </a:xfrm>
          <a:prstGeom prst="roundRect">
            <a:avLst>
              <a:gd name="adj" fmla="val 8000"/>
            </a:avLst>
          </a:prstGeom>
          <a:solidFill>
            <a:srgbClr val="F3F6FA"/>
          </a:solidFill>
          <a:ln w="9525">
            <a:solidFill>
              <a:srgbClr val="D5DEEA"/>
            </a:solidFill>
          </a:ln>
          <a:effectLst>
            <a:outerShdw blurRad="50800" dist="19050" dir="5400000" algn="t" rotWithShape="0">
              <a:srgbClr val="000000">
                <a:alpha val="14000"/>
              </a:srgbClr>
            </a:outerShdw>
          </a:effectLst>
        </p:spPr>
        <p:txBody>
          <a:bodyPr wrap="square" lIns="137160" tIns="137160" rIns="137160" bIns="137160" anchor="t">
            <a:noAutofit/>
          </a:bodyPr>
          <a:lstStyle/>
          <a:p>
            <a:pPr algn="l">
              <a:spcAft>
                <a:spcPts val="500"/>
              </a:spcAft>
              <a:buNone/>
            </a:pPr>
            <a:r>
              <a:rPr lang="en-GB" sz="1400" b="1" dirty="0">
                <a:solidFill>
                  <a:srgbClr val="004A8C"/>
                </a:solidFill>
                <a:latin typeface="Aptos"/>
              </a:rPr>
              <a:t>3. Interoperability with identity and payments</a:t>
            </a:r>
          </a:p>
          <a:p>
            <a:pPr algn="l">
              <a:spcAft>
                <a:spcPts val="0"/>
              </a:spcAft>
              <a:buNone/>
            </a:pPr>
            <a:r>
              <a:rPr lang="en-GB" sz="1250" b="0" dirty="0">
                <a:solidFill>
                  <a:srgbClr val="23303E"/>
                </a:solidFill>
                <a:latin typeface="Aptos"/>
              </a:rPr>
              <a:t>Which data can entities exchange so that people no longer provide them, and with which safeguards?</a:t>
            </a:r>
          </a:p>
        </p:txBody>
      </p:sp>
      <p:sp>
        <p:nvSpPr>
          <p:cNvPr id="11" name="Theme 11"/>
          <p:cNvSpPr/>
          <p:nvPr/>
        </p:nvSpPr>
        <p:spPr>
          <a:xfrm>
            <a:off x="6181344" y="1938528"/>
            <a:ext cx="2596896" cy="1901952"/>
          </a:xfrm>
          <a:prstGeom prst="roundRect">
            <a:avLst>
              <a:gd name="adj" fmla="val 8000"/>
            </a:avLst>
          </a:prstGeom>
          <a:solidFill>
            <a:srgbClr val="F3F6FA"/>
          </a:solidFill>
          <a:ln w="9525">
            <a:solidFill>
              <a:srgbClr val="D5DEEA"/>
            </a:solidFill>
          </a:ln>
          <a:effectLst>
            <a:outerShdw blurRad="50800" dist="19050" dir="5400000" algn="t" rotWithShape="0">
              <a:srgbClr val="000000">
                <a:alpha val="14000"/>
              </a:srgbClr>
            </a:outerShdw>
          </a:effectLst>
        </p:spPr>
        <p:txBody>
          <a:bodyPr wrap="square" lIns="137160" tIns="137160" rIns="137160" bIns="137160" anchor="t">
            <a:noAutofit/>
          </a:bodyPr>
          <a:lstStyle/>
          <a:p>
            <a:pPr algn="l">
              <a:spcAft>
                <a:spcPts val="500"/>
              </a:spcAft>
              <a:buNone/>
            </a:pPr>
            <a:r>
              <a:rPr lang="en-GB" sz="1400" b="1" dirty="0">
                <a:solidFill>
                  <a:srgbClr val="004A8C"/>
                </a:solidFill>
                <a:latin typeface="Aptos"/>
              </a:rPr>
              <a:t>4. End-to-end automation</a:t>
            </a:r>
          </a:p>
          <a:p>
            <a:pPr algn="l">
              <a:spcAft>
                <a:spcPts val="0"/>
              </a:spcAft>
              <a:buNone/>
            </a:pPr>
            <a:r>
              <a:rPr lang="en-GB" sz="1250" b="0" dirty="0">
                <a:solidFill>
                  <a:srgbClr val="23303E"/>
                </a:solidFill>
                <a:latin typeface="Aptos"/>
              </a:rPr>
              <a:t>End to end means avoiding fragmented, disconnected solutions: is the back office automated as well as the front end?</a:t>
            </a:r>
          </a:p>
        </p:txBody>
      </p:sp>
      <p:sp>
        <p:nvSpPr>
          <p:cNvPr id="12" name="Theme 12"/>
          <p:cNvSpPr/>
          <p:nvPr/>
        </p:nvSpPr>
        <p:spPr>
          <a:xfrm>
            <a:off x="3419856" y="3950208"/>
            <a:ext cx="2596896" cy="1901952"/>
          </a:xfrm>
          <a:prstGeom prst="roundRect">
            <a:avLst>
              <a:gd name="adj" fmla="val 8000"/>
            </a:avLst>
          </a:prstGeom>
          <a:solidFill>
            <a:srgbClr val="F3F6FA"/>
          </a:solidFill>
          <a:ln w="9525">
            <a:solidFill>
              <a:srgbClr val="D5DEEA"/>
            </a:solidFill>
          </a:ln>
          <a:effectLst>
            <a:outerShdw blurRad="50800" dist="19050" dir="5400000" algn="t" rotWithShape="0">
              <a:srgbClr val="000000">
                <a:alpha val="14000"/>
              </a:srgbClr>
            </a:outerShdw>
          </a:effectLst>
        </p:spPr>
        <p:txBody>
          <a:bodyPr wrap="square" lIns="137160" tIns="137160" rIns="137160" bIns="137160" anchor="t">
            <a:noAutofit/>
          </a:bodyPr>
          <a:lstStyle/>
          <a:p>
            <a:pPr algn="l">
              <a:spcAft>
                <a:spcPts val="500"/>
              </a:spcAft>
              <a:buNone/>
            </a:pPr>
            <a:r>
              <a:rPr lang="en-GB" sz="1400" b="1" dirty="0">
                <a:solidFill>
                  <a:srgbClr val="004A8C"/>
                </a:solidFill>
                <a:latin typeface="Aptos"/>
              </a:rPr>
              <a:t>5. Automated decision-making</a:t>
            </a:r>
          </a:p>
          <a:p>
            <a:pPr algn="l">
              <a:spcAft>
                <a:spcPts val="0"/>
              </a:spcAft>
              <a:buNone/>
            </a:pPr>
            <a:r>
              <a:rPr lang="en-GB" sz="1250" b="0" dirty="0">
                <a:solidFill>
                  <a:srgbClr val="23303E"/>
                </a:solidFill>
                <a:latin typeface="Aptos"/>
              </a:rPr>
              <a:t>How to gain scale and speed without losing inclusion and accuracy?</a:t>
            </a:r>
          </a:p>
        </p:txBody>
      </p:sp>
      <p:sp>
        <p:nvSpPr>
          <p:cNvPr id="13" name="Theme 13"/>
          <p:cNvSpPr/>
          <p:nvPr/>
        </p:nvSpPr>
        <p:spPr>
          <a:xfrm>
            <a:off x="6181344" y="3950208"/>
            <a:ext cx="2596896" cy="1901952"/>
          </a:xfrm>
          <a:prstGeom prst="roundRect">
            <a:avLst>
              <a:gd name="adj" fmla="val 8000"/>
            </a:avLst>
          </a:prstGeom>
          <a:solidFill>
            <a:srgbClr val="F3F6FA"/>
          </a:solidFill>
          <a:ln w="9525">
            <a:solidFill>
              <a:srgbClr val="D5DEEA"/>
            </a:solidFill>
          </a:ln>
          <a:effectLst>
            <a:outerShdw blurRad="50800" dist="19050" dir="5400000" algn="t" rotWithShape="0">
              <a:srgbClr val="000000">
                <a:alpha val="14000"/>
              </a:srgbClr>
            </a:outerShdw>
          </a:effectLst>
        </p:spPr>
        <p:txBody>
          <a:bodyPr wrap="square" lIns="137160" tIns="137160" rIns="137160" bIns="137160" anchor="t">
            <a:noAutofit/>
          </a:bodyPr>
          <a:lstStyle/>
          <a:p>
            <a:pPr algn="l">
              <a:spcAft>
                <a:spcPts val="500"/>
              </a:spcAft>
              <a:buNone/>
            </a:pPr>
            <a:r>
              <a:rPr lang="en-GB" sz="1400" b="1" dirty="0">
                <a:solidFill>
                  <a:srgbClr val="004A8C"/>
                </a:solidFill>
                <a:latin typeface="Aptos"/>
              </a:rPr>
              <a:t>6. Data protection and accountability</a:t>
            </a:r>
          </a:p>
          <a:p>
            <a:pPr algn="l">
              <a:spcAft>
                <a:spcPts val="0"/>
              </a:spcAft>
              <a:buNone/>
            </a:pPr>
            <a:r>
              <a:rPr lang="en-GB" sz="1250" b="0" dirty="0">
                <a:solidFill>
                  <a:srgbClr val="23303E"/>
                </a:solidFill>
                <a:latin typeface="Aptos"/>
              </a:rPr>
              <a:t>How are privacy, accountability and grievance mechanisms guaranteed when data are shared?</a:t>
            </a:r>
          </a:p>
        </p:txBody>
      </p:sp>
      <p:sp>
        <p:nvSpPr>
          <p:cNvPr id="14" name="Theme 14"/>
          <p:cNvSpPr/>
          <p:nvPr/>
        </p:nvSpPr>
        <p:spPr>
          <a:xfrm>
            <a:off x="8942832" y="1938528"/>
            <a:ext cx="2596896" cy="1901952"/>
          </a:xfrm>
          <a:prstGeom prst="roundRect">
            <a:avLst>
              <a:gd name="adj" fmla="val 8000"/>
            </a:avLst>
          </a:prstGeom>
          <a:solidFill>
            <a:srgbClr val="004A8C"/>
          </a:solidFill>
          <a:ln>
            <a:noFill/>
          </a:ln>
        </p:spPr>
        <p:txBody>
          <a:bodyPr wrap="square" lIns="137160" tIns="137160" rIns="137160" bIns="137160" anchor="t">
            <a:noAutofit/>
          </a:bodyPr>
          <a:lstStyle/>
          <a:p>
            <a:pPr algn="l">
              <a:spcAft>
                <a:spcPts val="500"/>
              </a:spcAft>
              <a:buNone/>
            </a:pPr>
            <a:r>
              <a:rPr lang="en-GB" sz="1400" b="1" dirty="0">
                <a:solidFill>
                  <a:srgbClr val="FFFFFF"/>
                </a:solidFill>
                <a:latin typeface="Aptos"/>
              </a:rPr>
              <a:t>7. Innovation management</a:t>
            </a:r>
          </a:p>
          <a:p>
            <a:pPr algn="l">
              <a:spcAft>
                <a:spcPts val="0"/>
              </a:spcAft>
              <a:buNone/>
            </a:pPr>
            <a:r>
              <a:rPr lang="en-GB" sz="1250" b="0" dirty="0">
                <a:solidFill>
                  <a:srgbClr val="FFFFFF"/>
                </a:solidFill>
                <a:latin typeface="Aptos"/>
              </a:rPr>
              <a:t>How do institutions foster innovation ecosystems, experiment with partners and scale what works?</a:t>
            </a:r>
          </a:p>
        </p:txBody>
      </p:sp>
      <p:sp>
        <p:nvSpPr>
          <p:cNvPr id="15" name="Theme 15"/>
          <p:cNvSpPr/>
          <p:nvPr/>
        </p:nvSpPr>
        <p:spPr>
          <a:xfrm>
            <a:off x="8942832" y="3950208"/>
            <a:ext cx="2596896" cy="1901952"/>
          </a:xfrm>
          <a:prstGeom prst="roundRect">
            <a:avLst>
              <a:gd name="adj" fmla="val 8000"/>
            </a:avLst>
          </a:prstGeom>
          <a:solidFill>
            <a:srgbClr val="004A8C"/>
          </a:solidFill>
          <a:ln>
            <a:noFill/>
          </a:ln>
        </p:spPr>
        <p:txBody>
          <a:bodyPr wrap="square" lIns="137160" tIns="137160" rIns="137160" bIns="137160" anchor="t">
            <a:noAutofit/>
          </a:bodyPr>
          <a:lstStyle/>
          <a:p>
            <a:pPr algn="l">
              <a:spcAft>
                <a:spcPts val="500"/>
              </a:spcAft>
              <a:buNone/>
            </a:pPr>
            <a:r>
              <a:rPr lang="en-GB" sz="1400" b="1" dirty="0">
                <a:solidFill>
                  <a:srgbClr val="FFFFFF"/>
                </a:solidFill>
                <a:latin typeface="Aptos"/>
              </a:rPr>
              <a:t>8. Governance of transformation</a:t>
            </a:r>
          </a:p>
          <a:p>
            <a:pPr algn="l">
              <a:spcAft>
                <a:spcPts val="0"/>
              </a:spcAft>
              <a:buNone/>
            </a:pPr>
            <a:r>
              <a:rPr lang="en-GB" sz="1250" b="0" dirty="0">
                <a:solidFill>
                  <a:srgbClr val="FFFFFF"/>
                </a:solidFill>
                <a:latin typeface="Aptos"/>
              </a:rPr>
              <a:t>Which institutional and managerial governance keeps organizations inclusive, human-centred and agile as they adopt new technologies?</a:t>
            </a:r>
          </a:p>
        </p:txBody>
      </p:sp>
      <p:sp>
        <p:nvSpPr>
          <p:cNvPr id="16" name="Source 16"/>
          <p:cNvSpPr txBox="1"/>
          <p:nvPr/>
        </p:nvSpPr>
        <p:spPr>
          <a:xfrm>
            <a:off x="658368" y="6035040"/>
            <a:ext cx="10881360" cy="320040"/>
          </a:xfrm>
          <a:prstGeom prst="rect">
            <a:avLst/>
          </a:prstGeom>
          <a:noFill/>
        </p:spPr>
        <p:txBody>
          <a:bodyPr wrap="square" lIns="0" tIns="0" rIns="0" bIns="0" anchor="t">
            <a:noAutofit/>
          </a:bodyPr>
          <a:lstStyle/>
          <a:p>
            <a:pPr algn="l">
              <a:spcAft>
                <a:spcPts val="0"/>
              </a:spcAft>
              <a:buNone/>
            </a:pPr>
            <a:r>
              <a:rPr lang="en-GB" sz="1000" b="0" dirty="0">
                <a:solidFill>
                  <a:srgbClr val="647484"/>
                </a:solidFill>
                <a:latin typeface="Aptos"/>
              </a:rPr>
              <a:t>Source: ILO and ISSA (2026), Leveraging Digital Technologies to Protect All Workers, including Gig and Platform Workers, technical paper for the 2nd meeting of the BRICS Employment Working Group (Priority 4), draft version, April 2026; practices cited on slide 3. Themes 5, 7 and 8 added by the author.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riangle 2"/>
          <p:cNvSpPr/>
          <p:nvPr/>
        </p:nvSpPr>
        <p:spPr>
          <a:xfrm rot="5400000">
            <a:off x="301752" y="548640"/>
            <a:ext cx="274320" cy="274320"/>
          </a:xfrm>
          <a:prstGeom prst="triangle">
            <a:avLst/>
          </a:prstGeom>
          <a:solidFill>
            <a:srgbClr val="EF444E"/>
          </a:solidFill>
          <a:ln>
            <a:noFill/>
          </a:ln>
        </p:spPr>
        <p:txBody>
          <a:bodyPr/>
          <a:lstStyle/>
          <a:p>
            <a:endParaRPr lang="en-GB"/>
          </a:p>
        </p:txBody>
      </p:sp>
      <p:sp>
        <p:nvSpPr>
          <p:cNvPr id="3" name="Title 3"/>
          <p:cNvSpPr txBox="1"/>
          <p:nvPr/>
        </p:nvSpPr>
        <p:spPr>
          <a:xfrm>
            <a:off x="658368" y="411480"/>
            <a:ext cx="11064240" cy="548640"/>
          </a:xfrm>
          <a:prstGeom prst="rect">
            <a:avLst/>
          </a:prstGeom>
          <a:noFill/>
        </p:spPr>
        <p:txBody>
          <a:bodyPr wrap="square" lIns="0" tIns="0" rIns="0" bIns="0" anchor="ctr">
            <a:noAutofit/>
          </a:bodyPr>
          <a:lstStyle/>
          <a:p>
            <a:pPr algn="l">
              <a:spcAft>
                <a:spcPts val="0"/>
              </a:spcAft>
              <a:buNone/>
            </a:pPr>
            <a:r>
              <a:rPr lang="en-GB" sz="2800" b="1" dirty="0">
                <a:solidFill>
                  <a:srgbClr val="004A8C"/>
                </a:solidFill>
                <a:latin typeface="Aptos"/>
              </a:rPr>
              <a:t>Co-creation happens in a network: many ways to learn</a:t>
            </a:r>
          </a:p>
        </p:txBody>
      </p:sp>
      <p:sp>
        <p:nvSpPr>
          <p:cNvPr id="4" name="Subtitle 4"/>
          <p:cNvSpPr txBox="1"/>
          <p:nvPr/>
        </p:nvSpPr>
        <p:spPr>
          <a:xfrm>
            <a:off x="658368" y="960120"/>
            <a:ext cx="11064240" cy="365760"/>
          </a:xfrm>
          <a:prstGeom prst="rect">
            <a:avLst/>
          </a:prstGeom>
          <a:noFill/>
        </p:spPr>
        <p:txBody>
          <a:bodyPr wrap="square" lIns="0" tIns="0" rIns="0" bIns="0" anchor="t">
            <a:noAutofit/>
          </a:bodyPr>
          <a:lstStyle/>
          <a:p>
            <a:pPr algn="l">
              <a:spcAft>
                <a:spcPts val="0"/>
              </a:spcAft>
              <a:buNone/>
            </a:pPr>
            <a:r>
              <a:rPr lang="en-GB" sz="1500" b="0" dirty="0">
                <a:solidFill>
                  <a:srgbClr val="647484"/>
                </a:solidFill>
                <a:latin typeface="Aptos"/>
              </a:rPr>
              <a:t>Showcasing, field visits, joint projects, training and advice connect institutions, organizations and partners</a:t>
            </a:r>
          </a:p>
        </p:txBody>
      </p:sp>
      <p:pic>
        <p:nvPicPr>
          <p:cNvPr id="5" name="Picture special innovations" descr="special_innovations.jpg"/>
          <p:cNvPicPr>
            <a:picLocks noChangeAspect="1"/>
          </p:cNvPicPr>
          <p:nvPr/>
        </p:nvPicPr>
        <p:blipFill>
          <a:blip r:embed="rId2"/>
          <a:stretch>
            <a:fillRect/>
          </a:stretch>
        </p:blipFill>
        <p:spPr>
          <a:xfrm>
            <a:off x="658368" y="1463040"/>
            <a:ext cx="3566160" cy="2376736"/>
          </a:xfrm>
          <a:prstGeom prst="rect">
            <a:avLst/>
          </a:prstGeom>
        </p:spPr>
      </p:pic>
      <p:sp>
        <p:nvSpPr>
          <p:cNvPr id="6" name="Key message 6"/>
          <p:cNvSpPr/>
          <p:nvPr/>
        </p:nvSpPr>
        <p:spPr>
          <a:xfrm>
            <a:off x="658368" y="4005072"/>
            <a:ext cx="3566160" cy="1847088"/>
          </a:xfrm>
          <a:prstGeom prst="roundRect">
            <a:avLst>
              <a:gd name="adj" fmla="val 8000"/>
            </a:avLst>
          </a:prstGeom>
          <a:solidFill>
            <a:srgbClr val="F2F5F9"/>
          </a:solidFill>
          <a:ln w="9525">
            <a:solidFill>
              <a:srgbClr val="D5DEEA"/>
            </a:solidFill>
          </a:ln>
        </p:spPr>
        <p:txBody>
          <a:bodyPr wrap="square" lIns="182880" tIns="182880" rIns="182880" bIns="182880" anchor="ctr">
            <a:noAutofit/>
          </a:bodyPr>
          <a:lstStyle/>
          <a:p>
            <a:pPr algn="l">
              <a:spcAft>
                <a:spcPts val="0"/>
              </a:spcAft>
              <a:buNone/>
            </a:pPr>
            <a:r>
              <a:rPr lang="en-GB" sz="1350" b="1" dirty="0">
                <a:solidFill>
                  <a:srgbClr val="004A8C"/>
                </a:solidFill>
                <a:latin typeface="Aptos"/>
              </a:rPr>
              <a:t>The need: </a:t>
            </a:r>
            <a:r>
              <a:rPr lang="en-GB" sz="1350" b="0" dirty="0">
                <a:solidFill>
                  <a:srgbClr val="23303E"/>
                </a:solidFill>
                <a:latin typeface="Aptos"/>
              </a:rPr>
              <a:t>advice and a better understanding of AI and algorithmic systems, their concepts, opportunities and governance consequences, in global South and global majority countries.</a:t>
            </a:r>
          </a:p>
        </p:txBody>
      </p:sp>
      <p:cxnSp>
        <p:nvCxnSpPr>
          <p:cNvPr id="7" name="Link 7"/>
          <p:cNvCxnSpPr/>
          <p:nvPr/>
        </p:nvCxnSpPr>
        <p:spPr>
          <a:xfrm flipV="1">
            <a:off x="5623560" y="1828800"/>
            <a:ext cx="2468880" cy="155448"/>
          </a:xfrm>
          <a:prstGeom prst="line">
            <a:avLst/>
          </a:prstGeom>
          <a:ln w="12700">
            <a:solidFill>
              <a:srgbClr val="9DB7D5"/>
            </a:solidFill>
            <a:prstDash val="dash"/>
          </a:ln>
        </p:spPr>
      </p:cxnSp>
      <p:cxnSp>
        <p:nvCxnSpPr>
          <p:cNvPr id="8" name="Link 8"/>
          <p:cNvCxnSpPr/>
          <p:nvPr/>
        </p:nvCxnSpPr>
        <p:spPr>
          <a:xfrm>
            <a:off x="5623560" y="1984248"/>
            <a:ext cx="1188720" cy="1005840"/>
          </a:xfrm>
          <a:prstGeom prst="line">
            <a:avLst/>
          </a:prstGeom>
          <a:ln w="12700">
            <a:solidFill>
              <a:srgbClr val="9DB7D5"/>
            </a:solidFill>
            <a:prstDash val="dash"/>
          </a:ln>
        </p:spPr>
      </p:cxnSp>
      <p:cxnSp>
        <p:nvCxnSpPr>
          <p:cNvPr id="9" name="Link 9"/>
          <p:cNvCxnSpPr/>
          <p:nvPr/>
        </p:nvCxnSpPr>
        <p:spPr>
          <a:xfrm flipH="1">
            <a:off x="5577840" y="1984248"/>
            <a:ext cx="45720" cy="2011680"/>
          </a:xfrm>
          <a:prstGeom prst="line">
            <a:avLst/>
          </a:prstGeom>
          <a:ln w="12700">
            <a:solidFill>
              <a:srgbClr val="9DB7D5"/>
            </a:solidFill>
            <a:prstDash val="dash"/>
          </a:ln>
        </p:spPr>
      </p:cxnSp>
      <p:cxnSp>
        <p:nvCxnSpPr>
          <p:cNvPr id="10" name="Link 10"/>
          <p:cNvCxnSpPr/>
          <p:nvPr/>
        </p:nvCxnSpPr>
        <p:spPr>
          <a:xfrm>
            <a:off x="8092440" y="1828800"/>
            <a:ext cx="2286000" cy="384048"/>
          </a:xfrm>
          <a:prstGeom prst="line">
            <a:avLst/>
          </a:prstGeom>
          <a:ln w="12700">
            <a:solidFill>
              <a:srgbClr val="9DB7D5"/>
            </a:solidFill>
            <a:prstDash val="dash"/>
          </a:ln>
        </p:spPr>
      </p:cxnSp>
      <p:cxnSp>
        <p:nvCxnSpPr>
          <p:cNvPr id="11" name="Link 11"/>
          <p:cNvCxnSpPr/>
          <p:nvPr/>
        </p:nvCxnSpPr>
        <p:spPr>
          <a:xfrm flipH="1">
            <a:off x="6812280" y="1828800"/>
            <a:ext cx="1280160" cy="1161288"/>
          </a:xfrm>
          <a:prstGeom prst="line">
            <a:avLst/>
          </a:prstGeom>
          <a:ln w="12700">
            <a:solidFill>
              <a:srgbClr val="9DB7D5"/>
            </a:solidFill>
            <a:prstDash val="dash"/>
          </a:ln>
        </p:spPr>
      </p:cxnSp>
      <p:cxnSp>
        <p:nvCxnSpPr>
          <p:cNvPr id="12" name="Link 12"/>
          <p:cNvCxnSpPr/>
          <p:nvPr/>
        </p:nvCxnSpPr>
        <p:spPr>
          <a:xfrm>
            <a:off x="8092440" y="1828800"/>
            <a:ext cx="1143000" cy="1371600"/>
          </a:xfrm>
          <a:prstGeom prst="line">
            <a:avLst/>
          </a:prstGeom>
          <a:ln w="12700">
            <a:solidFill>
              <a:srgbClr val="9DB7D5"/>
            </a:solidFill>
            <a:prstDash val="dash"/>
          </a:ln>
        </p:spPr>
      </p:cxnSp>
      <p:cxnSp>
        <p:nvCxnSpPr>
          <p:cNvPr id="13" name="Link 13"/>
          <p:cNvCxnSpPr/>
          <p:nvPr/>
        </p:nvCxnSpPr>
        <p:spPr>
          <a:xfrm flipH="1">
            <a:off x="9235440" y="2212848"/>
            <a:ext cx="1143000" cy="987552"/>
          </a:xfrm>
          <a:prstGeom prst="line">
            <a:avLst/>
          </a:prstGeom>
          <a:ln w="12700">
            <a:solidFill>
              <a:srgbClr val="9DB7D5"/>
            </a:solidFill>
            <a:prstDash val="dash"/>
          </a:ln>
        </p:spPr>
      </p:cxnSp>
      <p:cxnSp>
        <p:nvCxnSpPr>
          <p:cNvPr id="14" name="Link 14"/>
          <p:cNvCxnSpPr/>
          <p:nvPr/>
        </p:nvCxnSpPr>
        <p:spPr>
          <a:xfrm>
            <a:off x="10378440" y="2212848"/>
            <a:ext cx="45720" cy="1993392"/>
          </a:xfrm>
          <a:prstGeom prst="line">
            <a:avLst/>
          </a:prstGeom>
          <a:ln w="12700">
            <a:solidFill>
              <a:srgbClr val="9DB7D5"/>
            </a:solidFill>
            <a:prstDash val="dash"/>
          </a:ln>
        </p:spPr>
      </p:cxnSp>
      <p:cxnSp>
        <p:nvCxnSpPr>
          <p:cNvPr id="15" name="Link 15"/>
          <p:cNvCxnSpPr/>
          <p:nvPr/>
        </p:nvCxnSpPr>
        <p:spPr>
          <a:xfrm>
            <a:off x="6812280" y="2990088"/>
            <a:ext cx="2423160" cy="210312"/>
          </a:xfrm>
          <a:prstGeom prst="line">
            <a:avLst/>
          </a:prstGeom>
          <a:ln w="12700">
            <a:solidFill>
              <a:srgbClr val="9DB7D5"/>
            </a:solidFill>
            <a:prstDash val="dash"/>
          </a:ln>
        </p:spPr>
      </p:cxnSp>
      <p:cxnSp>
        <p:nvCxnSpPr>
          <p:cNvPr id="16" name="Link 16"/>
          <p:cNvCxnSpPr/>
          <p:nvPr/>
        </p:nvCxnSpPr>
        <p:spPr>
          <a:xfrm flipH="1">
            <a:off x="5577840" y="2990088"/>
            <a:ext cx="1234440" cy="1005840"/>
          </a:xfrm>
          <a:prstGeom prst="line">
            <a:avLst/>
          </a:prstGeom>
          <a:ln w="12700">
            <a:solidFill>
              <a:srgbClr val="9DB7D5"/>
            </a:solidFill>
            <a:prstDash val="dash"/>
          </a:ln>
        </p:spPr>
      </p:cxnSp>
      <p:cxnSp>
        <p:nvCxnSpPr>
          <p:cNvPr id="17" name="Link 17"/>
          <p:cNvCxnSpPr/>
          <p:nvPr/>
        </p:nvCxnSpPr>
        <p:spPr>
          <a:xfrm>
            <a:off x="6812280" y="2990088"/>
            <a:ext cx="1188720" cy="1234440"/>
          </a:xfrm>
          <a:prstGeom prst="line">
            <a:avLst/>
          </a:prstGeom>
          <a:ln w="12700">
            <a:solidFill>
              <a:srgbClr val="9DB7D5"/>
            </a:solidFill>
            <a:prstDash val="dash"/>
          </a:ln>
        </p:spPr>
      </p:cxnSp>
      <p:cxnSp>
        <p:nvCxnSpPr>
          <p:cNvPr id="18" name="Link 18"/>
          <p:cNvCxnSpPr/>
          <p:nvPr/>
        </p:nvCxnSpPr>
        <p:spPr>
          <a:xfrm flipH="1">
            <a:off x="8001000" y="3200400"/>
            <a:ext cx="1234440" cy="1024128"/>
          </a:xfrm>
          <a:prstGeom prst="line">
            <a:avLst/>
          </a:prstGeom>
          <a:ln w="12700">
            <a:solidFill>
              <a:srgbClr val="9DB7D5"/>
            </a:solidFill>
            <a:prstDash val="dash"/>
          </a:ln>
        </p:spPr>
      </p:cxnSp>
      <p:cxnSp>
        <p:nvCxnSpPr>
          <p:cNvPr id="19" name="Link 19"/>
          <p:cNvCxnSpPr/>
          <p:nvPr/>
        </p:nvCxnSpPr>
        <p:spPr>
          <a:xfrm>
            <a:off x="9235440" y="3200400"/>
            <a:ext cx="1188720" cy="1005840"/>
          </a:xfrm>
          <a:prstGeom prst="line">
            <a:avLst/>
          </a:prstGeom>
          <a:ln w="12700">
            <a:solidFill>
              <a:srgbClr val="9DB7D5"/>
            </a:solidFill>
            <a:prstDash val="dash"/>
          </a:ln>
        </p:spPr>
      </p:cxnSp>
      <p:cxnSp>
        <p:nvCxnSpPr>
          <p:cNvPr id="20" name="Link 20"/>
          <p:cNvCxnSpPr/>
          <p:nvPr/>
        </p:nvCxnSpPr>
        <p:spPr>
          <a:xfrm>
            <a:off x="9235440" y="3200400"/>
            <a:ext cx="91440" cy="2103120"/>
          </a:xfrm>
          <a:prstGeom prst="line">
            <a:avLst/>
          </a:prstGeom>
          <a:ln w="12700">
            <a:solidFill>
              <a:srgbClr val="9DB7D5"/>
            </a:solidFill>
            <a:prstDash val="dash"/>
          </a:ln>
        </p:spPr>
      </p:cxnSp>
      <p:cxnSp>
        <p:nvCxnSpPr>
          <p:cNvPr id="21" name="Link 21"/>
          <p:cNvCxnSpPr/>
          <p:nvPr/>
        </p:nvCxnSpPr>
        <p:spPr>
          <a:xfrm>
            <a:off x="5577840" y="3995928"/>
            <a:ext cx="2423160" cy="228600"/>
          </a:xfrm>
          <a:prstGeom prst="line">
            <a:avLst/>
          </a:prstGeom>
          <a:ln w="12700">
            <a:solidFill>
              <a:srgbClr val="9DB7D5"/>
            </a:solidFill>
            <a:prstDash val="dash"/>
          </a:ln>
        </p:spPr>
      </p:cxnSp>
      <p:cxnSp>
        <p:nvCxnSpPr>
          <p:cNvPr id="22" name="Link 22"/>
          <p:cNvCxnSpPr/>
          <p:nvPr/>
        </p:nvCxnSpPr>
        <p:spPr>
          <a:xfrm>
            <a:off x="5577840" y="3995928"/>
            <a:ext cx="1005840" cy="1289304"/>
          </a:xfrm>
          <a:prstGeom prst="line">
            <a:avLst/>
          </a:prstGeom>
          <a:ln w="12700">
            <a:solidFill>
              <a:srgbClr val="9DB7D5"/>
            </a:solidFill>
            <a:prstDash val="dash"/>
          </a:ln>
        </p:spPr>
      </p:cxnSp>
      <p:cxnSp>
        <p:nvCxnSpPr>
          <p:cNvPr id="23" name="Link 23"/>
          <p:cNvCxnSpPr/>
          <p:nvPr/>
        </p:nvCxnSpPr>
        <p:spPr>
          <a:xfrm flipV="1">
            <a:off x="8001000" y="4206240"/>
            <a:ext cx="2423160" cy="18288"/>
          </a:xfrm>
          <a:prstGeom prst="line">
            <a:avLst/>
          </a:prstGeom>
          <a:ln w="12700">
            <a:solidFill>
              <a:srgbClr val="9DB7D5"/>
            </a:solidFill>
            <a:prstDash val="dash"/>
          </a:ln>
        </p:spPr>
      </p:cxnSp>
      <p:cxnSp>
        <p:nvCxnSpPr>
          <p:cNvPr id="24" name="Link 24"/>
          <p:cNvCxnSpPr/>
          <p:nvPr/>
        </p:nvCxnSpPr>
        <p:spPr>
          <a:xfrm flipH="1">
            <a:off x="6583680" y="4224528"/>
            <a:ext cx="1417320" cy="1060704"/>
          </a:xfrm>
          <a:prstGeom prst="line">
            <a:avLst/>
          </a:prstGeom>
          <a:ln w="12700">
            <a:solidFill>
              <a:srgbClr val="9DB7D5"/>
            </a:solidFill>
            <a:prstDash val="dash"/>
          </a:ln>
        </p:spPr>
      </p:cxnSp>
      <p:cxnSp>
        <p:nvCxnSpPr>
          <p:cNvPr id="25" name="Link 25"/>
          <p:cNvCxnSpPr/>
          <p:nvPr/>
        </p:nvCxnSpPr>
        <p:spPr>
          <a:xfrm>
            <a:off x="8001000" y="4224528"/>
            <a:ext cx="1325880" cy="1078992"/>
          </a:xfrm>
          <a:prstGeom prst="line">
            <a:avLst/>
          </a:prstGeom>
          <a:ln w="12700">
            <a:solidFill>
              <a:srgbClr val="9DB7D5"/>
            </a:solidFill>
            <a:prstDash val="dash"/>
          </a:ln>
        </p:spPr>
      </p:cxnSp>
      <p:cxnSp>
        <p:nvCxnSpPr>
          <p:cNvPr id="26" name="Link 26"/>
          <p:cNvCxnSpPr/>
          <p:nvPr/>
        </p:nvCxnSpPr>
        <p:spPr>
          <a:xfrm flipH="1">
            <a:off x="9326880" y="4206240"/>
            <a:ext cx="1097280" cy="1097280"/>
          </a:xfrm>
          <a:prstGeom prst="line">
            <a:avLst/>
          </a:prstGeom>
          <a:ln w="12700">
            <a:solidFill>
              <a:srgbClr val="9DB7D5"/>
            </a:solidFill>
            <a:prstDash val="dash"/>
          </a:ln>
        </p:spPr>
      </p:cxnSp>
      <p:cxnSp>
        <p:nvCxnSpPr>
          <p:cNvPr id="27" name="Link 27"/>
          <p:cNvCxnSpPr/>
          <p:nvPr/>
        </p:nvCxnSpPr>
        <p:spPr>
          <a:xfrm>
            <a:off x="6583680" y="5285232"/>
            <a:ext cx="2743200" cy="18288"/>
          </a:xfrm>
          <a:prstGeom prst="line">
            <a:avLst/>
          </a:prstGeom>
          <a:ln w="12700">
            <a:solidFill>
              <a:srgbClr val="9DB7D5"/>
            </a:solidFill>
            <a:prstDash val="dash"/>
          </a:ln>
        </p:spPr>
      </p:cxnSp>
      <p:cxnSp>
        <p:nvCxnSpPr>
          <p:cNvPr id="28" name="Link 28"/>
          <p:cNvCxnSpPr/>
          <p:nvPr/>
        </p:nvCxnSpPr>
        <p:spPr>
          <a:xfrm flipH="1">
            <a:off x="8001000" y="1828800"/>
            <a:ext cx="91440" cy="2395728"/>
          </a:xfrm>
          <a:prstGeom prst="line">
            <a:avLst/>
          </a:prstGeom>
          <a:ln w="12700">
            <a:solidFill>
              <a:srgbClr val="9DB7D5"/>
            </a:solidFill>
            <a:prstDash val="dash"/>
          </a:ln>
        </p:spPr>
      </p:cxnSp>
      <p:cxnSp>
        <p:nvCxnSpPr>
          <p:cNvPr id="29" name="Link 29"/>
          <p:cNvCxnSpPr/>
          <p:nvPr/>
        </p:nvCxnSpPr>
        <p:spPr>
          <a:xfrm>
            <a:off x="5623560" y="1984248"/>
            <a:ext cx="3611880" cy="1216152"/>
          </a:xfrm>
          <a:prstGeom prst="line">
            <a:avLst/>
          </a:prstGeom>
          <a:ln w="12700">
            <a:solidFill>
              <a:srgbClr val="9DB7D5"/>
            </a:solidFill>
            <a:prstDash val="dash"/>
          </a:ln>
        </p:spPr>
      </p:cxnSp>
      <p:cxnSp>
        <p:nvCxnSpPr>
          <p:cNvPr id="30" name="Link 30"/>
          <p:cNvCxnSpPr/>
          <p:nvPr/>
        </p:nvCxnSpPr>
        <p:spPr>
          <a:xfrm flipH="1">
            <a:off x="6583680" y="2990088"/>
            <a:ext cx="228600" cy="2295144"/>
          </a:xfrm>
          <a:prstGeom prst="line">
            <a:avLst/>
          </a:prstGeom>
          <a:ln w="12700">
            <a:solidFill>
              <a:srgbClr val="9DB7D5"/>
            </a:solidFill>
            <a:prstDash val="dash"/>
          </a:ln>
        </p:spPr>
      </p:cxnSp>
      <p:sp>
        <p:nvSpPr>
          <p:cNvPr id="31" name="Node 31"/>
          <p:cNvSpPr/>
          <p:nvPr/>
        </p:nvSpPr>
        <p:spPr>
          <a:xfrm>
            <a:off x="4480560" y="1527048"/>
            <a:ext cx="2286000" cy="914400"/>
          </a:xfrm>
          <a:prstGeom prst="roundRect">
            <a:avLst>
              <a:gd name="adj" fmla="val 32000"/>
            </a:avLst>
          </a:prstGeom>
          <a:solidFill>
            <a:srgbClr val="E6EEF8"/>
          </a:solidFill>
          <a:ln w="9525">
            <a:solidFill>
              <a:srgbClr val="D5DEEA"/>
            </a:solidFill>
          </a:ln>
          <a:effectLst>
            <a:outerShdw blurRad="50800" dist="19050" dir="5400000" algn="t" rotWithShape="0">
              <a:srgbClr val="000000">
                <a:alpha val="14000"/>
              </a:srgbClr>
            </a:outerShdw>
          </a:effectLst>
        </p:spPr>
        <p:txBody>
          <a:bodyPr wrap="square" lIns="91440" tIns="91440" rIns="91440" bIns="91440" anchor="ctr">
            <a:noAutofit/>
          </a:bodyPr>
          <a:lstStyle/>
          <a:p>
            <a:pPr algn="ctr">
              <a:spcAft>
                <a:spcPts val="100"/>
              </a:spcAft>
              <a:buNone/>
            </a:pPr>
            <a:r>
              <a:rPr lang="en-GB" sz="1150" b="1" dirty="0">
                <a:solidFill>
                  <a:srgbClr val="004A8C"/>
                </a:solidFill>
                <a:latin typeface="Aptos"/>
              </a:rPr>
              <a:t>China — MOHRSS and Social Security Administration</a:t>
            </a:r>
          </a:p>
          <a:p>
            <a:pPr algn="ctr">
              <a:spcAft>
                <a:spcPts val="0"/>
              </a:spcAft>
              <a:buNone/>
            </a:pPr>
            <a:r>
              <a:rPr lang="en-GB" sz="950" b="0" dirty="0">
                <a:solidFill>
                  <a:srgbClr val="23303E"/>
                </a:solidFill>
                <a:latin typeface="Aptos"/>
              </a:rPr>
              <a:t>Showcasing and field visits to innovation labs</a:t>
            </a:r>
          </a:p>
        </p:txBody>
      </p:sp>
      <p:sp>
        <p:nvSpPr>
          <p:cNvPr id="32" name="Node 32"/>
          <p:cNvSpPr/>
          <p:nvPr/>
        </p:nvSpPr>
        <p:spPr>
          <a:xfrm>
            <a:off x="7018020" y="1426464"/>
            <a:ext cx="2148840" cy="804672"/>
          </a:xfrm>
          <a:prstGeom prst="roundRect">
            <a:avLst>
              <a:gd name="adj" fmla="val 32000"/>
            </a:avLst>
          </a:prstGeom>
          <a:solidFill>
            <a:srgbClr val="004A8C"/>
          </a:solidFill>
          <a:ln>
            <a:noFill/>
          </a:ln>
        </p:spPr>
        <p:txBody>
          <a:bodyPr wrap="square" lIns="91440" tIns="91440" rIns="91440" bIns="91440" anchor="ctr">
            <a:noAutofit/>
          </a:bodyPr>
          <a:lstStyle/>
          <a:p>
            <a:pPr algn="ctr">
              <a:spcAft>
                <a:spcPts val="100"/>
              </a:spcAft>
              <a:buNone/>
            </a:pPr>
            <a:r>
              <a:rPr lang="en-GB" sz="1150" b="1" dirty="0">
                <a:solidFill>
                  <a:srgbClr val="FFFFFF"/>
                </a:solidFill>
                <a:latin typeface="Aptos"/>
              </a:rPr>
              <a:t>ISSA innovation hub</a:t>
            </a:r>
          </a:p>
          <a:p>
            <a:pPr algn="ctr">
              <a:spcAft>
                <a:spcPts val="0"/>
              </a:spcAft>
              <a:buNone/>
            </a:pPr>
            <a:r>
              <a:rPr lang="en-GB" sz="950" b="0" dirty="0">
                <a:solidFill>
                  <a:srgbClr val="FFFFFF"/>
                </a:solidFill>
                <a:latin typeface="Aptos"/>
              </a:rPr>
              <a:t>Collaborative projects; a BRICS dimension could be integrated</a:t>
            </a:r>
          </a:p>
        </p:txBody>
      </p:sp>
      <p:sp>
        <p:nvSpPr>
          <p:cNvPr id="33" name="Node 33"/>
          <p:cNvSpPr/>
          <p:nvPr/>
        </p:nvSpPr>
        <p:spPr>
          <a:xfrm>
            <a:off x="9258300" y="1737360"/>
            <a:ext cx="2240280" cy="950976"/>
          </a:xfrm>
          <a:prstGeom prst="roundRect">
            <a:avLst>
              <a:gd name="adj" fmla="val 32000"/>
            </a:avLst>
          </a:prstGeom>
          <a:solidFill>
            <a:srgbClr val="FFFFFF"/>
          </a:solidFill>
          <a:ln w="9525">
            <a:solidFill>
              <a:srgbClr val="D5DEEA"/>
            </a:solidFill>
          </a:ln>
          <a:effectLst>
            <a:outerShdw blurRad="50800" dist="19050" dir="5400000" algn="t" rotWithShape="0">
              <a:srgbClr val="000000">
                <a:alpha val="14000"/>
              </a:srgbClr>
            </a:outerShdw>
          </a:effectLst>
        </p:spPr>
        <p:txBody>
          <a:bodyPr wrap="square" lIns="91440" tIns="91440" rIns="91440" bIns="91440" anchor="ctr">
            <a:noAutofit/>
          </a:bodyPr>
          <a:lstStyle/>
          <a:p>
            <a:pPr algn="ctr">
              <a:spcAft>
                <a:spcPts val="100"/>
              </a:spcAft>
              <a:buNone/>
            </a:pPr>
            <a:r>
              <a:rPr lang="en-GB" sz="1150" b="1" dirty="0">
                <a:solidFill>
                  <a:srgbClr val="004A8C"/>
                </a:solidFill>
                <a:latin typeface="Aptos"/>
              </a:rPr>
              <a:t>Employers and workers</a:t>
            </a:r>
          </a:p>
          <a:p>
            <a:pPr algn="ctr">
              <a:spcAft>
                <a:spcPts val="0"/>
              </a:spcAft>
              <a:buNone/>
            </a:pPr>
            <a:r>
              <a:rPr lang="en-GB" sz="950" b="0" dirty="0">
                <a:solidFill>
                  <a:srgbClr val="23303E"/>
                </a:solidFill>
                <a:latin typeface="Aptos"/>
              </a:rPr>
              <a:t>Digital literacy, digital culture and meaningful representation in deciding new decision-making systems</a:t>
            </a:r>
          </a:p>
        </p:txBody>
      </p:sp>
      <p:sp>
        <p:nvSpPr>
          <p:cNvPr id="34" name="Node 34"/>
          <p:cNvSpPr/>
          <p:nvPr/>
        </p:nvSpPr>
        <p:spPr>
          <a:xfrm>
            <a:off x="5760720" y="2624328"/>
            <a:ext cx="2103120" cy="731520"/>
          </a:xfrm>
          <a:prstGeom prst="roundRect">
            <a:avLst>
              <a:gd name="adj" fmla="val 32000"/>
            </a:avLst>
          </a:prstGeom>
          <a:solidFill>
            <a:srgbClr val="E6EEF8"/>
          </a:solidFill>
          <a:ln w="9525">
            <a:solidFill>
              <a:srgbClr val="D5DEEA"/>
            </a:solidFill>
          </a:ln>
          <a:effectLst>
            <a:outerShdw blurRad="50800" dist="19050" dir="5400000" algn="t" rotWithShape="0">
              <a:srgbClr val="000000">
                <a:alpha val="14000"/>
              </a:srgbClr>
            </a:outerShdw>
          </a:effectLst>
        </p:spPr>
        <p:txBody>
          <a:bodyPr wrap="square" lIns="91440" tIns="91440" rIns="91440" bIns="91440" anchor="ctr">
            <a:noAutofit/>
          </a:bodyPr>
          <a:lstStyle/>
          <a:p>
            <a:pPr algn="ctr">
              <a:spcAft>
                <a:spcPts val="100"/>
              </a:spcAft>
              <a:buNone/>
            </a:pPr>
            <a:r>
              <a:rPr lang="en-GB" sz="1150" b="1" dirty="0">
                <a:solidFill>
                  <a:srgbClr val="004A8C"/>
                </a:solidFill>
                <a:latin typeface="Aptos"/>
              </a:rPr>
              <a:t>India — ESIC</a:t>
            </a:r>
          </a:p>
          <a:p>
            <a:pPr algn="ctr">
              <a:spcAft>
                <a:spcPts val="0"/>
              </a:spcAft>
              <a:buNone/>
            </a:pPr>
            <a:r>
              <a:rPr lang="en-GB" sz="950" b="0" dirty="0">
                <a:solidFill>
                  <a:srgbClr val="23303E"/>
                </a:solidFill>
                <a:latin typeface="Aptos"/>
              </a:rPr>
              <a:t>Leads ISSA innovation hub projects</a:t>
            </a:r>
          </a:p>
        </p:txBody>
      </p:sp>
      <p:sp>
        <p:nvSpPr>
          <p:cNvPr id="35" name="Node 35"/>
          <p:cNvSpPr/>
          <p:nvPr/>
        </p:nvSpPr>
        <p:spPr>
          <a:xfrm>
            <a:off x="8183880" y="2816352"/>
            <a:ext cx="2103120" cy="768096"/>
          </a:xfrm>
          <a:prstGeom prst="roundRect">
            <a:avLst>
              <a:gd name="adj" fmla="val 32000"/>
            </a:avLst>
          </a:prstGeom>
          <a:solidFill>
            <a:srgbClr val="FFFFFF"/>
          </a:solidFill>
          <a:ln w="9525">
            <a:solidFill>
              <a:srgbClr val="D5DEEA"/>
            </a:solidFill>
          </a:ln>
          <a:effectLst>
            <a:outerShdw blurRad="50800" dist="19050" dir="5400000" algn="t" rotWithShape="0">
              <a:srgbClr val="000000">
                <a:alpha val="14000"/>
              </a:srgbClr>
            </a:outerShdw>
          </a:effectLst>
        </p:spPr>
        <p:txBody>
          <a:bodyPr wrap="square" lIns="91440" tIns="91440" rIns="91440" bIns="91440" anchor="ctr">
            <a:noAutofit/>
          </a:bodyPr>
          <a:lstStyle/>
          <a:p>
            <a:pPr algn="ctr">
              <a:spcAft>
                <a:spcPts val="100"/>
              </a:spcAft>
              <a:buNone/>
            </a:pPr>
            <a:r>
              <a:rPr lang="en-GB" sz="1150" b="1" dirty="0">
                <a:solidFill>
                  <a:srgbClr val="004A8C"/>
                </a:solidFill>
                <a:latin typeface="Aptos"/>
              </a:rPr>
              <a:t>UN AI network (Macau)</a:t>
            </a:r>
          </a:p>
          <a:p>
            <a:pPr algn="ctr">
              <a:spcAft>
                <a:spcPts val="0"/>
              </a:spcAft>
              <a:buNone/>
            </a:pPr>
            <a:r>
              <a:rPr lang="en-GB" sz="950" b="0" dirty="0">
                <a:solidFill>
                  <a:srgbClr val="23303E"/>
                </a:solidFill>
                <a:latin typeface="Aptos"/>
              </a:rPr>
              <a:t>Global South and global majority perspectives</a:t>
            </a:r>
          </a:p>
        </p:txBody>
      </p:sp>
      <p:sp>
        <p:nvSpPr>
          <p:cNvPr id="36" name="Node 36"/>
          <p:cNvSpPr/>
          <p:nvPr/>
        </p:nvSpPr>
        <p:spPr>
          <a:xfrm>
            <a:off x="4503420" y="3611880"/>
            <a:ext cx="2148840" cy="768096"/>
          </a:xfrm>
          <a:prstGeom prst="roundRect">
            <a:avLst>
              <a:gd name="adj" fmla="val 32000"/>
            </a:avLst>
          </a:prstGeom>
          <a:solidFill>
            <a:srgbClr val="004A8C"/>
          </a:solidFill>
          <a:ln>
            <a:noFill/>
          </a:ln>
        </p:spPr>
        <p:txBody>
          <a:bodyPr wrap="square" lIns="91440" tIns="91440" rIns="91440" bIns="91440" anchor="ctr">
            <a:noAutofit/>
          </a:bodyPr>
          <a:lstStyle/>
          <a:p>
            <a:pPr algn="ctr">
              <a:spcAft>
                <a:spcPts val="100"/>
              </a:spcAft>
              <a:buNone/>
            </a:pPr>
            <a:r>
              <a:rPr lang="en-GB" sz="1150" b="1" dirty="0">
                <a:solidFill>
                  <a:srgbClr val="FFFFFF"/>
                </a:solidFill>
                <a:latin typeface="Aptos"/>
              </a:rPr>
              <a:t>ILO Partnerships Department</a:t>
            </a:r>
          </a:p>
          <a:p>
            <a:pPr algn="ctr">
              <a:spcAft>
                <a:spcPts val="0"/>
              </a:spcAft>
              <a:buNone/>
            </a:pPr>
            <a:r>
              <a:rPr lang="en-GB" sz="950" b="0" dirty="0">
                <a:solidFill>
                  <a:srgbClr val="FFFFFF"/>
                </a:solidFill>
                <a:latin typeface="Aptos"/>
              </a:rPr>
              <a:t>South-South and triangular cooperation</a:t>
            </a:r>
          </a:p>
        </p:txBody>
      </p:sp>
      <p:sp>
        <p:nvSpPr>
          <p:cNvPr id="37" name="Node 37"/>
          <p:cNvSpPr/>
          <p:nvPr/>
        </p:nvSpPr>
        <p:spPr>
          <a:xfrm>
            <a:off x="6926580" y="3822192"/>
            <a:ext cx="2148840" cy="804672"/>
          </a:xfrm>
          <a:prstGeom prst="roundRect">
            <a:avLst>
              <a:gd name="adj" fmla="val 32000"/>
            </a:avLst>
          </a:prstGeom>
          <a:solidFill>
            <a:srgbClr val="E6EEF8"/>
          </a:solidFill>
          <a:ln w="9525">
            <a:solidFill>
              <a:srgbClr val="D5DEEA"/>
            </a:solidFill>
          </a:ln>
          <a:effectLst>
            <a:outerShdw blurRad="50800" dist="19050" dir="5400000" algn="t" rotWithShape="0">
              <a:srgbClr val="000000">
                <a:alpha val="14000"/>
              </a:srgbClr>
            </a:outerShdw>
          </a:effectLst>
        </p:spPr>
        <p:txBody>
          <a:bodyPr wrap="square" lIns="91440" tIns="91440" rIns="91440" bIns="91440" anchor="ctr">
            <a:noAutofit/>
          </a:bodyPr>
          <a:lstStyle/>
          <a:p>
            <a:pPr algn="ctr">
              <a:spcAft>
                <a:spcPts val="100"/>
              </a:spcAft>
              <a:buNone/>
            </a:pPr>
            <a:r>
              <a:rPr lang="en-GB" sz="1150" b="1" dirty="0">
                <a:solidFill>
                  <a:srgbClr val="004A8C"/>
                </a:solidFill>
                <a:latin typeface="Aptos"/>
              </a:rPr>
              <a:t>Brazil — DATAPREV</a:t>
            </a:r>
          </a:p>
          <a:p>
            <a:pPr algn="ctr">
              <a:spcAft>
                <a:spcPts val="0"/>
              </a:spcAft>
              <a:buNone/>
            </a:pPr>
            <a:r>
              <a:rPr lang="en-GB" sz="950" b="0" dirty="0">
                <a:solidFill>
                  <a:srgbClr val="23303E"/>
                </a:solidFill>
                <a:latin typeface="Aptos"/>
              </a:rPr>
              <a:t>Training and practical support with the ILO and DCI</a:t>
            </a:r>
          </a:p>
        </p:txBody>
      </p:sp>
      <p:sp>
        <p:nvSpPr>
          <p:cNvPr id="38" name="Node 38"/>
          <p:cNvSpPr/>
          <p:nvPr/>
        </p:nvSpPr>
        <p:spPr>
          <a:xfrm>
            <a:off x="9349740" y="3822192"/>
            <a:ext cx="2148840" cy="768096"/>
          </a:xfrm>
          <a:prstGeom prst="roundRect">
            <a:avLst>
              <a:gd name="adj" fmla="val 32000"/>
            </a:avLst>
          </a:prstGeom>
          <a:solidFill>
            <a:srgbClr val="FFFFFF"/>
          </a:solidFill>
          <a:ln w="9525">
            <a:solidFill>
              <a:srgbClr val="D5DEEA"/>
            </a:solidFill>
          </a:ln>
          <a:effectLst>
            <a:outerShdw blurRad="50800" dist="19050" dir="5400000" algn="t" rotWithShape="0">
              <a:srgbClr val="000000">
                <a:alpha val="14000"/>
              </a:srgbClr>
            </a:outerShdw>
          </a:effectLst>
        </p:spPr>
        <p:txBody>
          <a:bodyPr wrap="square" lIns="91440" tIns="91440" rIns="91440" bIns="91440" anchor="ctr">
            <a:noAutofit/>
          </a:bodyPr>
          <a:lstStyle/>
          <a:p>
            <a:pPr algn="ctr">
              <a:spcAft>
                <a:spcPts val="100"/>
              </a:spcAft>
              <a:buNone/>
            </a:pPr>
            <a:r>
              <a:rPr lang="en-GB" sz="1150" b="1" dirty="0">
                <a:solidFill>
                  <a:srgbClr val="004A8C"/>
                </a:solidFill>
                <a:latin typeface="Aptos"/>
              </a:rPr>
              <a:t>Think tanks and civil society</a:t>
            </a:r>
          </a:p>
          <a:p>
            <a:pPr algn="ctr">
              <a:spcAft>
                <a:spcPts val="0"/>
              </a:spcAft>
              <a:buNone/>
            </a:pPr>
            <a:r>
              <a:rPr lang="en-GB" sz="950" b="0" dirty="0">
                <a:solidFill>
                  <a:srgbClr val="23303E"/>
                </a:solidFill>
                <a:latin typeface="Aptos"/>
              </a:rPr>
              <a:t>Partnerships within the ecosystem</a:t>
            </a:r>
          </a:p>
        </p:txBody>
      </p:sp>
      <p:sp>
        <p:nvSpPr>
          <p:cNvPr id="39" name="Node 39"/>
          <p:cNvSpPr/>
          <p:nvPr/>
        </p:nvSpPr>
        <p:spPr>
          <a:xfrm>
            <a:off x="5463540" y="4873752"/>
            <a:ext cx="2240280" cy="822960"/>
          </a:xfrm>
          <a:prstGeom prst="roundRect">
            <a:avLst>
              <a:gd name="adj" fmla="val 32000"/>
            </a:avLst>
          </a:prstGeom>
          <a:solidFill>
            <a:srgbClr val="E6EEF8"/>
          </a:solidFill>
          <a:ln w="9525">
            <a:solidFill>
              <a:srgbClr val="D5DEEA"/>
            </a:solidFill>
          </a:ln>
          <a:effectLst>
            <a:outerShdw blurRad="50800" dist="19050" dir="5400000" algn="t" rotWithShape="0">
              <a:srgbClr val="000000">
                <a:alpha val="14000"/>
              </a:srgbClr>
            </a:outerShdw>
          </a:effectLst>
        </p:spPr>
        <p:txBody>
          <a:bodyPr wrap="square" lIns="91440" tIns="91440" rIns="91440" bIns="91440" anchor="ctr">
            <a:noAutofit/>
          </a:bodyPr>
          <a:lstStyle/>
          <a:p>
            <a:pPr algn="ctr">
              <a:spcAft>
                <a:spcPts val="100"/>
              </a:spcAft>
              <a:buNone/>
            </a:pPr>
            <a:r>
              <a:rPr lang="en-GB" sz="1150" b="1" dirty="0">
                <a:solidFill>
                  <a:srgbClr val="004A8C"/>
                </a:solidFill>
                <a:latin typeface="Aptos"/>
              </a:rPr>
              <a:t>Indonesia — BPJS</a:t>
            </a:r>
          </a:p>
          <a:p>
            <a:pPr algn="ctr">
              <a:spcAft>
                <a:spcPts val="0"/>
              </a:spcAft>
              <a:buNone/>
            </a:pPr>
            <a:r>
              <a:rPr lang="en-GB" sz="950" b="0" dirty="0">
                <a:solidFill>
                  <a:srgbClr val="23303E"/>
                </a:solidFill>
                <a:latin typeface="Aptos"/>
              </a:rPr>
              <a:t>Interest in experimental work on coverage of agricultural workers</a:t>
            </a:r>
          </a:p>
        </p:txBody>
      </p:sp>
      <p:sp>
        <p:nvSpPr>
          <p:cNvPr id="40" name="Node 40"/>
          <p:cNvSpPr/>
          <p:nvPr/>
        </p:nvSpPr>
        <p:spPr>
          <a:xfrm>
            <a:off x="8183880" y="4882896"/>
            <a:ext cx="2286000" cy="841248"/>
          </a:xfrm>
          <a:prstGeom prst="roundRect">
            <a:avLst>
              <a:gd name="adj" fmla="val 32000"/>
            </a:avLst>
          </a:prstGeom>
          <a:solidFill>
            <a:srgbClr val="004A8C"/>
          </a:solidFill>
          <a:ln>
            <a:noFill/>
          </a:ln>
        </p:spPr>
        <p:txBody>
          <a:bodyPr wrap="square" lIns="91440" tIns="91440" rIns="91440" bIns="91440" anchor="ctr">
            <a:noAutofit/>
          </a:bodyPr>
          <a:lstStyle/>
          <a:p>
            <a:pPr algn="ctr">
              <a:spcAft>
                <a:spcPts val="100"/>
              </a:spcAft>
              <a:buNone/>
            </a:pPr>
            <a:r>
              <a:rPr lang="en-GB" sz="1150" b="1" dirty="0">
                <a:solidFill>
                  <a:srgbClr val="FFFFFF"/>
                </a:solidFill>
                <a:latin typeface="Aptos"/>
              </a:rPr>
              <a:t>ILO Labour and Social Protection</a:t>
            </a:r>
          </a:p>
          <a:p>
            <a:pPr algn="ctr">
              <a:spcAft>
                <a:spcPts val="0"/>
              </a:spcAft>
              <a:buNone/>
            </a:pPr>
            <a:r>
              <a:rPr lang="en-GB" sz="950" b="0" dirty="0">
                <a:solidFill>
                  <a:srgbClr val="FFFFFF"/>
                </a:solidFill>
                <a:latin typeface="Aptos"/>
              </a:rPr>
              <a:t>Social Policy Unit: work on digital transformation</a:t>
            </a:r>
          </a:p>
        </p:txBody>
      </p:sp>
      <p:sp>
        <p:nvSpPr>
          <p:cNvPr id="41" name="Source 41"/>
          <p:cNvSpPr txBox="1"/>
          <p:nvPr/>
        </p:nvSpPr>
        <p:spPr>
          <a:xfrm>
            <a:off x="658368" y="6035040"/>
            <a:ext cx="10881360" cy="320040"/>
          </a:xfrm>
          <a:prstGeom prst="rect">
            <a:avLst/>
          </a:prstGeom>
          <a:noFill/>
        </p:spPr>
        <p:txBody>
          <a:bodyPr wrap="square" lIns="0" tIns="0" rIns="0" bIns="0" anchor="t">
            <a:noAutofit/>
          </a:bodyPr>
          <a:lstStyle/>
          <a:p>
            <a:pPr algn="l">
              <a:spcAft>
                <a:spcPts val="0"/>
              </a:spcAft>
              <a:buNone/>
            </a:pPr>
            <a:r>
              <a:rPr lang="en-GB" sz="1000" b="0" dirty="0">
                <a:solidFill>
                  <a:srgbClr val="647484"/>
                </a:solidFill>
                <a:latin typeface="Aptos"/>
              </a:rPr>
              <a:t>Note: dashed lines show possible relationships (peer learning, joint projects, training, research, advice), not formal agreements. Dark: international organizations; light blue: national institutions; white: partners.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riangle 2"/>
          <p:cNvSpPr/>
          <p:nvPr/>
        </p:nvSpPr>
        <p:spPr>
          <a:xfrm rot="5400000">
            <a:off x="301752" y="548640"/>
            <a:ext cx="274320" cy="274320"/>
          </a:xfrm>
          <a:prstGeom prst="triangle">
            <a:avLst/>
          </a:prstGeom>
          <a:solidFill>
            <a:srgbClr val="EF444E"/>
          </a:solidFill>
          <a:ln>
            <a:noFill/>
          </a:ln>
        </p:spPr>
        <p:txBody>
          <a:bodyPr/>
          <a:lstStyle/>
          <a:p>
            <a:endParaRPr lang="en-GB"/>
          </a:p>
        </p:txBody>
      </p:sp>
      <p:sp>
        <p:nvSpPr>
          <p:cNvPr id="3" name="Title 3"/>
          <p:cNvSpPr txBox="1"/>
          <p:nvPr/>
        </p:nvSpPr>
        <p:spPr>
          <a:xfrm>
            <a:off x="658368" y="411480"/>
            <a:ext cx="11064240" cy="548640"/>
          </a:xfrm>
          <a:prstGeom prst="rect">
            <a:avLst/>
          </a:prstGeom>
          <a:noFill/>
        </p:spPr>
        <p:txBody>
          <a:bodyPr wrap="square" lIns="0" tIns="0" rIns="0" bIns="0" anchor="ctr">
            <a:noAutofit/>
          </a:bodyPr>
          <a:lstStyle/>
          <a:p>
            <a:pPr algn="l">
              <a:spcAft>
                <a:spcPts val="0"/>
              </a:spcAft>
              <a:buNone/>
            </a:pPr>
            <a:r>
              <a:rPr lang="en-GB" sz="2800" b="1" dirty="0">
                <a:solidFill>
                  <a:srgbClr val="004A8C"/>
                </a:solidFill>
                <a:latin typeface="Aptos"/>
              </a:rPr>
              <a:t>A governance, policy and human challenge</a:t>
            </a:r>
          </a:p>
        </p:txBody>
      </p:sp>
      <p:sp>
        <p:nvSpPr>
          <p:cNvPr id="4" name="Subtitle 4"/>
          <p:cNvSpPr txBox="1"/>
          <p:nvPr/>
        </p:nvSpPr>
        <p:spPr>
          <a:xfrm>
            <a:off x="658368" y="960120"/>
            <a:ext cx="11064240" cy="365760"/>
          </a:xfrm>
          <a:prstGeom prst="rect">
            <a:avLst/>
          </a:prstGeom>
          <a:noFill/>
        </p:spPr>
        <p:txBody>
          <a:bodyPr wrap="square" lIns="0" tIns="0" rIns="0" bIns="0" anchor="t">
            <a:noAutofit/>
          </a:bodyPr>
          <a:lstStyle/>
          <a:p>
            <a:pPr algn="l">
              <a:spcAft>
                <a:spcPts val="0"/>
              </a:spcAft>
              <a:buNone/>
            </a:pPr>
            <a:r>
              <a:rPr lang="en-GB" sz="1500" b="0" dirty="0">
                <a:solidFill>
                  <a:srgbClr val="647484"/>
                </a:solidFill>
                <a:latin typeface="Aptos"/>
              </a:rPr>
              <a:t>A closing word from South Africa’s SRD grant experience</a:t>
            </a:r>
          </a:p>
        </p:txBody>
      </p:sp>
      <p:pic>
        <p:nvPicPr>
          <p:cNvPr id="5" name="Photo Brenton Van Vrede" descr="speaker.jpg"/>
          <p:cNvPicPr>
            <a:picLocks noChangeAspect="1"/>
          </p:cNvPicPr>
          <p:nvPr/>
        </p:nvPicPr>
        <p:blipFill>
          <a:blip r:embed="rId2"/>
          <a:stretch>
            <a:fillRect/>
          </a:stretch>
        </p:blipFill>
        <p:spPr>
          <a:xfrm>
            <a:off x="978408" y="1600200"/>
            <a:ext cx="2103120" cy="2103120"/>
          </a:xfrm>
          <a:prstGeom prst="ellipse">
            <a:avLst/>
          </a:prstGeom>
        </p:spPr>
      </p:pic>
      <p:sp>
        <p:nvSpPr>
          <p:cNvPr id="6" name="Speaker 6"/>
          <p:cNvSpPr txBox="1"/>
          <p:nvPr/>
        </p:nvSpPr>
        <p:spPr>
          <a:xfrm>
            <a:off x="658368" y="3886200"/>
            <a:ext cx="2743200" cy="1188720"/>
          </a:xfrm>
          <a:prstGeom prst="rect">
            <a:avLst/>
          </a:prstGeom>
          <a:noFill/>
        </p:spPr>
        <p:txBody>
          <a:bodyPr wrap="square" lIns="0" tIns="0" rIns="0" bIns="0" anchor="t">
            <a:noAutofit/>
          </a:bodyPr>
          <a:lstStyle/>
          <a:p>
            <a:pPr algn="ctr">
              <a:spcAft>
                <a:spcPts val="300"/>
              </a:spcAft>
              <a:buNone/>
            </a:pPr>
            <a:r>
              <a:rPr lang="en-GB" sz="1600" b="1" dirty="0">
                <a:solidFill>
                  <a:srgbClr val="004A8C"/>
                </a:solidFill>
                <a:latin typeface="Aptos"/>
              </a:rPr>
              <a:t>Brenton Van Vrede</a:t>
            </a:r>
          </a:p>
          <a:p>
            <a:pPr algn="ctr">
              <a:spcAft>
                <a:spcPts val="0"/>
              </a:spcAft>
              <a:buNone/>
            </a:pPr>
            <a:r>
              <a:rPr lang="en-GB" sz="1200" b="0" dirty="0">
                <a:solidFill>
                  <a:srgbClr val="647484"/>
                </a:solidFill>
                <a:latin typeface="Aptos"/>
              </a:rPr>
              <a:t>Executive Manager: Policy Implementation Support, SASSA, South Africa</a:t>
            </a:r>
          </a:p>
        </p:txBody>
      </p:sp>
      <p:sp>
        <p:nvSpPr>
          <p:cNvPr id="7" name="Quote 7"/>
          <p:cNvSpPr/>
          <p:nvPr/>
        </p:nvSpPr>
        <p:spPr>
          <a:xfrm>
            <a:off x="3657600" y="1463040"/>
            <a:ext cx="7882128" cy="2286000"/>
          </a:xfrm>
          <a:prstGeom prst="roundRect">
            <a:avLst>
              <a:gd name="adj" fmla="val 8000"/>
            </a:avLst>
          </a:prstGeom>
          <a:solidFill>
            <a:srgbClr val="E6EEF8"/>
          </a:solidFill>
          <a:ln w="9525">
            <a:solidFill>
              <a:srgbClr val="D5DEEA"/>
            </a:solidFill>
          </a:ln>
          <a:effectLst>
            <a:outerShdw blurRad="50800" dist="19050" dir="5400000" algn="t" rotWithShape="0">
              <a:srgbClr val="000000">
                <a:alpha val="14000"/>
              </a:srgbClr>
            </a:outerShdw>
          </a:effectLst>
        </p:spPr>
        <p:txBody>
          <a:bodyPr wrap="square" lIns="320040" tIns="320040" rIns="320040" bIns="320040" anchor="ctr">
            <a:noAutofit/>
          </a:bodyPr>
          <a:lstStyle/>
          <a:p>
            <a:pPr algn="l">
              <a:spcAft>
                <a:spcPts val="0"/>
              </a:spcAft>
              <a:buNone/>
            </a:pPr>
            <a:r>
              <a:rPr lang="en-GB" sz="1900" b="0" dirty="0">
                <a:solidFill>
                  <a:srgbClr val="004A8C"/>
                </a:solidFill>
                <a:latin typeface="Aptos"/>
              </a:rPr>
              <a:t>“South Africa’s SRD grant experience shows that digital transformation is not primarily a technical challenge but a governance, policy, and human one</a:t>
            </a:r>
            <a:r>
              <a:rPr lang="en-GB" sz="1900" b="0">
                <a:solidFill>
                  <a:srgbClr val="004A8C"/>
                </a:solidFill>
                <a:latin typeface="Aptos"/>
              </a:rPr>
              <a:t>. […].”</a:t>
            </a:r>
            <a:endParaRPr lang="en-GB" sz="1900" b="0" dirty="0">
              <a:solidFill>
                <a:srgbClr val="004A8C"/>
              </a:solidFill>
              <a:latin typeface="Aptos"/>
            </a:endParaRPr>
          </a:p>
        </p:txBody>
      </p:sp>
      <p:sp>
        <p:nvSpPr>
          <p:cNvPr id="8" name="Column head 8"/>
          <p:cNvSpPr txBox="1"/>
          <p:nvPr/>
        </p:nvSpPr>
        <p:spPr>
          <a:xfrm>
            <a:off x="3657600" y="3904488"/>
            <a:ext cx="7882128" cy="237744"/>
          </a:xfrm>
          <a:prstGeom prst="rect">
            <a:avLst/>
          </a:prstGeom>
          <a:noFill/>
        </p:spPr>
        <p:txBody>
          <a:bodyPr wrap="square" lIns="0" tIns="0" rIns="0" bIns="0" anchor="ctr">
            <a:noAutofit/>
          </a:bodyPr>
          <a:lstStyle/>
          <a:p>
            <a:pPr algn="l">
              <a:spcAft>
                <a:spcPts val="0"/>
              </a:spcAft>
              <a:buNone/>
            </a:pPr>
            <a:r>
              <a:rPr lang="en-GB" sz="1100" b="1">
                <a:solidFill>
                  <a:srgbClr val="647484"/>
                </a:solidFill>
                <a:latin typeface="Aptos"/>
              </a:rPr>
              <a:t>IN </a:t>
            </a:r>
            <a:r>
              <a:rPr lang="en-GB" sz="1100" b="1" dirty="0">
                <a:solidFill>
                  <a:srgbClr val="647484"/>
                </a:solidFill>
                <a:latin typeface="Aptos"/>
              </a:rPr>
              <a:t>SHORT</a:t>
            </a:r>
          </a:p>
        </p:txBody>
      </p:sp>
      <p:sp>
        <p:nvSpPr>
          <p:cNvPr id="9" name="Point 9"/>
          <p:cNvSpPr/>
          <p:nvPr/>
        </p:nvSpPr>
        <p:spPr>
          <a:xfrm>
            <a:off x="3657600" y="4206240"/>
            <a:ext cx="2505456" cy="1645920"/>
          </a:xfrm>
          <a:prstGeom prst="roundRect">
            <a:avLst>
              <a:gd name="adj" fmla="val 8000"/>
            </a:avLst>
          </a:prstGeom>
          <a:solidFill>
            <a:srgbClr val="F3F6FA"/>
          </a:solidFill>
          <a:ln w="9525">
            <a:solidFill>
              <a:srgbClr val="D5DEEA"/>
            </a:solidFill>
          </a:ln>
          <a:effectLst>
            <a:outerShdw blurRad="50800" dist="19050" dir="5400000" algn="t" rotWithShape="0">
              <a:srgbClr val="000000">
                <a:alpha val="14000"/>
              </a:srgbClr>
            </a:outerShdw>
          </a:effectLst>
        </p:spPr>
        <p:txBody>
          <a:bodyPr wrap="square" lIns="146304" tIns="146304" rIns="146304" bIns="146304" anchor="t">
            <a:noAutofit/>
          </a:bodyPr>
          <a:lstStyle/>
          <a:p>
            <a:pPr algn="l">
              <a:spcAft>
                <a:spcPts val="400"/>
              </a:spcAft>
              <a:buNone/>
            </a:pPr>
            <a:r>
              <a:rPr lang="en-GB" sz="1400" b="1" dirty="0">
                <a:solidFill>
                  <a:srgbClr val="004A8C"/>
                </a:solidFill>
                <a:latin typeface="Aptos"/>
              </a:rPr>
              <a:t>Conditions for results</a:t>
            </a:r>
          </a:p>
          <a:p>
            <a:pPr algn="l">
              <a:spcAft>
                <a:spcPts val="0"/>
              </a:spcAft>
              <a:buNone/>
            </a:pPr>
            <a:r>
              <a:rPr lang="en-GB" sz="1400" b="0" dirty="0">
                <a:solidFill>
                  <a:srgbClr val="23303E"/>
                </a:solidFill>
                <a:latin typeface="Aptos"/>
              </a:rPr>
              <a:t>Policy clarity, institutional readiness</a:t>
            </a:r>
            <a:r>
              <a:rPr lang="en-GB" sz="1400" b="0">
                <a:solidFill>
                  <a:srgbClr val="23303E"/>
                </a:solidFill>
                <a:latin typeface="Aptos"/>
              </a:rPr>
              <a:t>, and </a:t>
            </a:r>
            <a:r>
              <a:rPr lang="en-GB" sz="1400" b="0" dirty="0">
                <a:solidFill>
                  <a:srgbClr val="23303E"/>
                </a:solidFill>
                <a:latin typeface="Aptos"/>
              </a:rPr>
              <a:t>meaningful engagement with beneficiaries</a:t>
            </a:r>
            <a:r>
              <a:rPr lang="en-GB" sz="1250" b="0" dirty="0">
                <a:solidFill>
                  <a:srgbClr val="23303E"/>
                </a:solidFill>
                <a:latin typeface="Aptos"/>
              </a:rPr>
              <a:t>.</a:t>
            </a:r>
          </a:p>
        </p:txBody>
      </p:sp>
      <p:sp>
        <p:nvSpPr>
          <p:cNvPr id="10" name="Point 10"/>
          <p:cNvSpPr/>
          <p:nvPr/>
        </p:nvSpPr>
        <p:spPr>
          <a:xfrm>
            <a:off x="6345936" y="4206240"/>
            <a:ext cx="2505456" cy="1645920"/>
          </a:xfrm>
          <a:prstGeom prst="roundRect">
            <a:avLst>
              <a:gd name="adj" fmla="val 8000"/>
            </a:avLst>
          </a:prstGeom>
          <a:solidFill>
            <a:srgbClr val="F3F6FA"/>
          </a:solidFill>
          <a:ln w="9525">
            <a:solidFill>
              <a:srgbClr val="D5DEEA"/>
            </a:solidFill>
          </a:ln>
          <a:effectLst>
            <a:outerShdw blurRad="50800" dist="19050" dir="5400000" algn="t" rotWithShape="0">
              <a:srgbClr val="000000">
                <a:alpha val="14000"/>
              </a:srgbClr>
            </a:outerShdw>
          </a:effectLst>
        </p:spPr>
        <p:txBody>
          <a:bodyPr wrap="square" lIns="146304" tIns="146304" rIns="146304" bIns="146304" anchor="t">
            <a:noAutofit/>
          </a:bodyPr>
          <a:lstStyle/>
          <a:p>
            <a:pPr algn="l">
              <a:spcAft>
                <a:spcPts val="400"/>
              </a:spcAft>
              <a:buNone/>
            </a:pPr>
            <a:r>
              <a:rPr lang="en-GB" sz="1400" b="1" dirty="0">
                <a:solidFill>
                  <a:srgbClr val="004A8C"/>
                </a:solidFill>
                <a:latin typeface="Aptos"/>
              </a:rPr>
              <a:t>Hybrid skills</a:t>
            </a:r>
          </a:p>
          <a:p>
            <a:pPr algn="l">
              <a:spcAft>
                <a:spcPts val="0"/>
              </a:spcAft>
              <a:buNone/>
            </a:pPr>
            <a:r>
              <a:rPr lang="en-GB" sz="1400" b="0" dirty="0">
                <a:solidFill>
                  <a:srgbClr val="23303E"/>
                </a:solidFill>
                <a:latin typeface="Aptos"/>
              </a:rPr>
              <a:t>Operational teams need digital literacy; IT teams need to understand </a:t>
            </a:r>
            <a:r>
              <a:rPr lang="en-GB" sz="1400" b="0">
                <a:solidFill>
                  <a:srgbClr val="23303E"/>
                </a:solidFill>
                <a:latin typeface="Aptos"/>
              </a:rPr>
              <a:t>social policy</a:t>
            </a:r>
            <a:endParaRPr lang="en-GB" sz="1400" b="0" dirty="0">
              <a:solidFill>
                <a:srgbClr val="23303E"/>
              </a:solidFill>
              <a:latin typeface="Aptos"/>
            </a:endParaRPr>
          </a:p>
        </p:txBody>
      </p:sp>
      <p:sp>
        <p:nvSpPr>
          <p:cNvPr id="11" name="Point 11"/>
          <p:cNvSpPr/>
          <p:nvPr/>
        </p:nvSpPr>
        <p:spPr>
          <a:xfrm>
            <a:off x="9034272" y="4206240"/>
            <a:ext cx="2505456" cy="1645920"/>
          </a:xfrm>
          <a:prstGeom prst="roundRect">
            <a:avLst>
              <a:gd name="adj" fmla="val 8000"/>
            </a:avLst>
          </a:prstGeom>
          <a:solidFill>
            <a:srgbClr val="F3F6FA"/>
          </a:solidFill>
          <a:ln w="9525">
            <a:solidFill>
              <a:srgbClr val="D5DEEA"/>
            </a:solidFill>
          </a:ln>
          <a:effectLst>
            <a:outerShdw blurRad="50800" dist="19050" dir="5400000" algn="t" rotWithShape="0">
              <a:srgbClr val="000000">
                <a:alpha val="14000"/>
              </a:srgbClr>
            </a:outerShdw>
          </a:effectLst>
        </p:spPr>
        <p:txBody>
          <a:bodyPr wrap="square" lIns="146304" tIns="146304" rIns="146304" bIns="146304" anchor="t">
            <a:noAutofit/>
          </a:bodyPr>
          <a:lstStyle/>
          <a:p>
            <a:pPr algn="l">
              <a:spcAft>
                <a:spcPts val="400"/>
              </a:spcAft>
              <a:buNone/>
            </a:pPr>
            <a:r>
              <a:rPr lang="en-GB" sz="1400" b="1" dirty="0">
                <a:solidFill>
                  <a:srgbClr val="004A8C"/>
                </a:solidFill>
                <a:latin typeface="Aptos"/>
              </a:rPr>
              <a:t>Shared governance</a:t>
            </a:r>
          </a:p>
          <a:p>
            <a:pPr algn="l">
              <a:spcAft>
                <a:spcPts val="0"/>
              </a:spcAft>
              <a:buNone/>
            </a:pPr>
            <a:r>
              <a:rPr lang="en-GB" sz="1400">
                <a:solidFill>
                  <a:srgbClr val="23303E"/>
                </a:solidFill>
                <a:latin typeface="Aptos"/>
              </a:rPr>
              <a:t>Collaborative</a:t>
            </a:r>
            <a:r>
              <a:rPr lang="en-GB" sz="1400" b="0">
                <a:solidFill>
                  <a:srgbClr val="23303E"/>
                </a:solidFill>
                <a:latin typeface="Aptos"/>
              </a:rPr>
              <a:t> </a:t>
            </a:r>
            <a:r>
              <a:rPr lang="en-GB" sz="1400" b="0" dirty="0">
                <a:solidFill>
                  <a:srgbClr val="23303E"/>
                </a:solidFill>
                <a:latin typeface="Aptos"/>
              </a:rPr>
              <a:t>leadership, </a:t>
            </a:r>
            <a:r>
              <a:rPr lang="en-GB" sz="1400" b="0">
                <a:solidFill>
                  <a:srgbClr val="23303E"/>
                </a:solidFill>
                <a:latin typeface="Aptos"/>
              </a:rPr>
              <a:t>balanced committees, cross-functional </a:t>
            </a:r>
            <a:r>
              <a:rPr lang="en-GB" sz="1400" b="0" dirty="0">
                <a:solidFill>
                  <a:srgbClr val="23303E"/>
                </a:solidFill>
                <a:latin typeface="Aptos"/>
              </a:rPr>
              <a:t>appointments.</a:t>
            </a:r>
          </a:p>
        </p:txBody>
      </p:sp>
      <p:sp>
        <p:nvSpPr>
          <p:cNvPr id="12" name="Source 12"/>
          <p:cNvSpPr txBox="1"/>
          <p:nvPr/>
        </p:nvSpPr>
        <p:spPr>
          <a:xfrm>
            <a:off x="658368" y="6035040"/>
            <a:ext cx="10881360" cy="320040"/>
          </a:xfrm>
          <a:prstGeom prst="rect">
            <a:avLst/>
          </a:prstGeom>
          <a:noFill/>
        </p:spPr>
        <p:txBody>
          <a:bodyPr wrap="square" lIns="0" tIns="0" rIns="0" bIns="0" anchor="t">
            <a:noAutofit/>
          </a:bodyPr>
          <a:lstStyle/>
          <a:p>
            <a:pPr algn="l">
              <a:spcAft>
                <a:spcPts val="0"/>
              </a:spcAft>
              <a:buNone/>
            </a:pPr>
            <a:r>
              <a:rPr lang="en-GB" sz="1000" b="0" dirty="0">
                <a:solidFill>
                  <a:srgbClr val="647484"/>
                </a:solidFill>
                <a:latin typeface="Aptos"/>
              </a:rPr>
              <a:t>Source: statement by Brenton Van Vrede, SASSA. The quotation is an excerpt; the three points summarize the omitted passage.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riangle 2"/>
          <p:cNvSpPr/>
          <p:nvPr/>
        </p:nvSpPr>
        <p:spPr>
          <a:xfrm rot="5400000">
            <a:off x="301752" y="548640"/>
            <a:ext cx="274320" cy="274320"/>
          </a:xfrm>
          <a:prstGeom prst="triangle">
            <a:avLst/>
          </a:prstGeom>
          <a:solidFill>
            <a:srgbClr val="EF444E"/>
          </a:solidFill>
          <a:ln>
            <a:noFill/>
          </a:ln>
        </p:spPr>
        <p:txBody>
          <a:bodyPr/>
          <a:lstStyle/>
          <a:p>
            <a:endParaRPr lang="en-GB"/>
          </a:p>
        </p:txBody>
      </p:sp>
      <p:sp>
        <p:nvSpPr>
          <p:cNvPr id="3" name="Title 3"/>
          <p:cNvSpPr txBox="1"/>
          <p:nvPr/>
        </p:nvSpPr>
        <p:spPr>
          <a:xfrm>
            <a:off x="658368" y="411480"/>
            <a:ext cx="11064240" cy="548640"/>
          </a:xfrm>
          <a:prstGeom prst="rect">
            <a:avLst/>
          </a:prstGeom>
          <a:noFill/>
        </p:spPr>
        <p:txBody>
          <a:bodyPr wrap="square" lIns="0" tIns="0" rIns="0" bIns="0" anchor="ctr">
            <a:noAutofit/>
          </a:bodyPr>
          <a:lstStyle/>
          <a:p>
            <a:pPr algn="l">
              <a:spcAft>
                <a:spcPts val="0"/>
              </a:spcAft>
              <a:buNone/>
            </a:pPr>
            <a:r>
              <a:rPr lang="en-GB" sz="2800" b="1" dirty="0">
                <a:solidFill>
                  <a:srgbClr val="004A8C"/>
                </a:solidFill>
                <a:latin typeface="Aptos"/>
              </a:rPr>
              <a:t>References</a:t>
            </a:r>
          </a:p>
        </p:txBody>
      </p:sp>
      <p:sp>
        <p:nvSpPr>
          <p:cNvPr id="4" name="Subtitle 4"/>
          <p:cNvSpPr txBox="1"/>
          <p:nvPr/>
        </p:nvSpPr>
        <p:spPr>
          <a:xfrm>
            <a:off x="658368" y="960120"/>
            <a:ext cx="11064240" cy="365760"/>
          </a:xfrm>
          <a:prstGeom prst="rect">
            <a:avLst/>
          </a:prstGeom>
          <a:noFill/>
        </p:spPr>
        <p:txBody>
          <a:bodyPr wrap="square" lIns="0" tIns="0" rIns="0" bIns="0" anchor="t">
            <a:noAutofit/>
          </a:bodyPr>
          <a:lstStyle/>
          <a:p>
            <a:pPr algn="l">
              <a:spcAft>
                <a:spcPts val="0"/>
              </a:spcAft>
              <a:buNone/>
            </a:pPr>
            <a:r>
              <a:rPr lang="en-GB" sz="1500" b="0" dirty="0">
                <a:solidFill>
                  <a:srgbClr val="647484"/>
                </a:solidFill>
                <a:latin typeface="Aptos"/>
              </a:rPr>
              <a:t>Further reading on digital technologies and the extension of social security</a:t>
            </a:r>
          </a:p>
        </p:txBody>
      </p:sp>
      <p:sp>
        <p:nvSpPr>
          <p:cNvPr id="5" name="Panel 5"/>
          <p:cNvSpPr/>
          <p:nvPr/>
        </p:nvSpPr>
        <p:spPr>
          <a:xfrm>
            <a:off x="658368" y="1463040"/>
            <a:ext cx="822960" cy="1371600"/>
          </a:xfrm>
          <a:prstGeom prst="roundRect">
            <a:avLst>
              <a:gd name="adj" fmla="val 8000"/>
            </a:avLst>
          </a:prstGeom>
          <a:solidFill>
            <a:srgbClr val="004A8C"/>
          </a:solidFill>
          <a:ln>
            <a:noFill/>
          </a:ln>
        </p:spPr>
        <p:txBody>
          <a:bodyPr wrap="square" lIns="137160" tIns="137160" rIns="137160" bIns="137160" anchor="ctr">
            <a:noAutofit/>
          </a:bodyPr>
          <a:lstStyle/>
          <a:p>
            <a:pPr algn="ctr">
              <a:spcAft>
                <a:spcPts val="0"/>
              </a:spcAft>
              <a:buNone/>
            </a:pPr>
            <a:r>
              <a:rPr lang="en-GB" sz="2400" b="1" dirty="0">
                <a:solidFill>
                  <a:srgbClr val="FFFFFF"/>
                </a:solidFill>
                <a:latin typeface="Aptos"/>
              </a:rPr>
              <a:t>1</a:t>
            </a:r>
          </a:p>
        </p:txBody>
      </p:sp>
      <p:sp>
        <p:nvSpPr>
          <p:cNvPr id="6" name="Reference 6"/>
          <p:cNvSpPr/>
          <p:nvPr/>
        </p:nvSpPr>
        <p:spPr>
          <a:xfrm>
            <a:off x="1618488" y="1463040"/>
            <a:ext cx="9921240" cy="1371600"/>
          </a:xfrm>
          <a:prstGeom prst="roundRect">
            <a:avLst>
              <a:gd name="adj" fmla="val 8000"/>
            </a:avLst>
          </a:prstGeom>
          <a:solidFill>
            <a:srgbClr val="E6EEF8"/>
          </a:solidFill>
          <a:ln w="9525">
            <a:solidFill>
              <a:srgbClr val="D5DEEA"/>
            </a:solidFill>
          </a:ln>
          <a:effectLst>
            <a:outerShdw blurRad="50800" dist="19050" dir="5400000" algn="t" rotWithShape="0">
              <a:srgbClr val="000000">
                <a:alpha val="14000"/>
              </a:srgbClr>
            </a:outerShdw>
          </a:effectLst>
        </p:spPr>
        <p:txBody>
          <a:bodyPr wrap="square" lIns="164592" tIns="164592" rIns="164592" bIns="164592" anchor="ctr">
            <a:noAutofit/>
          </a:bodyPr>
          <a:lstStyle/>
          <a:p>
            <a:pPr algn="l">
              <a:spcAft>
                <a:spcPts val="400"/>
              </a:spcAft>
              <a:buNone/>
            </a:pPr>
            <a:r>
              <a:rPr lang="en-GB" sz="1500" b="1" dirty="0">
                <a:solidFill>
                  <a:srgbClr val="004A8C"/>
                </a:solidFill>
                <a:latin typeface="Aptos"/>
              </a:rPr>
              <a:t>Extending social security to workers in the informal economy</a:t>
            </a:r>
          </a:p>
          <a:p>
            <a:pPr algn="l">
              <a:spcAft>
                <a:spcPts val="400"/>
              </a:spcAft>
              <a:buNone/>
            </a:pPr>
            <a:r>
              <a:rPr lang="en-GB" sz="1300" b="0" dirty="0">
                <a:solidFill>
                  <a:srgbClr val="23303E"/>
                </a:solidFill>
                <a:latin typeface="Aptos"/>
              </a:rPr>
              <a:t>ILO. ILO Policy Resource Package: electronic platform.</a:t>
            </a:r>
          </a:p>
          <a:p>
            <a:pPr algn="l">
              <a:spcAft>
                <a:spcPts val="0"/>
              </a:spcAft>
              <a:buNone/>
            </a:pPr>
            <a:r>
              <a:rPr lang="en-GB" sz="1200" b="0" u="sng" dirty="0">
                <a:solidFill>
                  <a:srgbClr val="004A8C"/>
                </a:solidFill>
                <a:latin typeface="Aptos"/>
                <a:hlinkClick r:id="rId2"/>
              </a:rPr>
              <a:t>http://informaleconomy.social-protection.org</a:t>
            </a:r>
          </a:p>
        </p:txBody>
      </p:sp>
      <p:sp>
        <p:nvSpPr>
          <p:cNvPr id="7" name="Panel 7"/>
          <p:cNvSpPr/>
          <p:nvPr/>
        </p:nvSpPr>
        <p:spPr>
          <a:xfrm>
            <a:off x="658368" y="2971800"/>
            <a:ext cx="822960" cy="1371600"/>
          </a:xfrm>
          <a:prstGeom prst="roundRect">
            <a:avLst>
              <a:gd name="adj" fmla="val 8000"/>
            </a:avLst>
          </a:prstGeom>
          <a:solidFill>
            <a:srgbClr val="004A8C"/>
          </a:solidFill>
          <a:ln>
            <a:noFill/>
          </a:ln>
        </p:spPr>
        <p:txBody>
          <a:bodyPr wrap="square" lIns="137160" tIns="137160" rIns="137160" bIns="137160" anchor="ctr">
            <a:noAutofit/>
          </a:bodyPr>
          <a:lstStyle/>
          <a:p>
            <a:pPr algn="ctr">
              <a:spcAft>
                <a:spcPts val="0"/>
              </a:spcAft>
              <a:buNone/>
            </a:pPr>
            <a:r>
              <a:rPr lang="en-GB" sz="2400" b="1" dirty="0">
                <a:solidFill>
                  <a:srgbClr val="FFFFFF"/>
                </a:solidFill>
                <a:latin typeface="Aptos"/>
              </a:rPr>
              <a:t>2</a:t>
            </a:r>
          </a:p>
        </p:txBody>
      </p:sp>
      <p:sp>
        <p:nvSpPr>
          <p:cNvPr id="8" name="Reference 8"/>
          <p:cNvSpPr/>
          <p:nvPr/>
        </p:nvSpPr>
        <p:spPr>
          <a:xfrm>
            <a:off x="1618488" y="2971800"/>
            <a:ext cx="9921240" cy="1371600"/>
          </a:xfrm>
          <a:prstGeom prst="roundRect">
            <a:avLst>
              <a:gd name="adj" fmla="val 8000"/>
            </a:avLst>
          </a:prstGeom>
          <a:solidFill>
            <a:srgbClr val="F3F6FA"/>
          </a:solidFill>
          <a:ln w="9525">
            <a:solidFill>
              <a:srgbClr val="D5DEEA"/>
            </a:solidFill>
          </a:ln>
          <a:effectLst>
            <a:outerShdw blurRad="50800" dist="19050" dir="5400000" algn="t" rotWithShape="0">
              <a:srgbClr val="000000">
                <a:alpha val="14000"/>
              </a:srgbClr>
            </a:outerShdw>
          </a:effectLst>
        </p:spPr>
        <p:txBody>
          <a:bodyPr wrap="square" lIns="164592" tIns="164592" rIns="164592" bIns="164592" anchor="ctr">
            <a:noAutofit/>
          </a:bodyPr>
          <a:lstStyle/>
          <a:p>
            <a:pPr algn="l">
              <a:spcAft>
                <a:spcPts val="400"/>
              </a:spcAft>
              <a:buNone/>
            </a:pPr>
            <a:r>
              <a:rPr lang="en-GB" sz="1500" b="1" dirty="0">
                <a:solidFill>
                  <a:srgbClr val="004A8C"/>
                </a:solidFill>
                <a:latin typeface="Aptos"/>
              </a:rPr>
              <a:t>Leveraging Digital Technologies to Protect All Workers, including Gig and Platform Workers</a:t>
            </a:r>
          </a:p>
          <a:p>
            <a:pPr algn="l">
              <a:spcAft>
                <a:spcPts val="400"/>
              </a:spcAft>
              <a:buNone/>
            </a:pPr>
            <a:r>
              <a:rPr lang="en-GB" sz="1300" b="0" dirty="0">
                <a:solidFill>
                  <a:srgbClr val="23303E"/>
                </a:solidFill>
                <a:latin typeface="Aptos"/>
              </a:rPr>
              <a:t>ILO and ISSA. 2026. Technical paper prepared for the 2nd meeting of the BRICS Employment Working Group under India’s presidency (Priority 4). Draft version, April 2026.</a:t>
            </a:r>
          </a:p>
          <a:p>
            <a:pPr algn="l">
              <a:spcAft>
                <a:spcPts val="0"/>
              </a:spcAft>
              <a:buNone/>
            </a:pPr>
            <a:r>
              <a:rPr lang="en-GB" sz="1200" b="0" u="sng" dirty="0">
                <a:solidFill>
                  <a:srgbClr val="004A8C"/>
                </a:solidFill>
                <a:latin typeface="Aptos"/>
                <a:hlinkClick r:id="rId3"/>
              </a:rPr>
              <a:t>southsouthpoint.net: full paper (PDF)</a:t>
            </a:r>
          </a:p>
        </p:txBody>
      </p:sp>
      <p:sp>
        <p:nvSpPr>
          <p:cNvPr id="9" name="Panel 9"/>
          <p:cNvSpPr/>
          <p:nvPr/>
        </p:nvSpPr>
        <p:spPr>
          <a:xfrm>
            <a:off x="658368" y="4480560"/>
            <a:ext cx="822960" cy="1371600"/>
          </a:xfrm>
          <a:prstGeom prst="roundRect">
            <a:avLst>
              <a:gd name="adj" fmla="val 8000"/>
            </a:avLst>
          </a:prstGeom>
          <a:solidFill>
            <a:srgbClr val="004A8C"/>
          </a:solidFill>
          <a:ln>
            <a:noFill/>
          </a:ln>
        </p:spPr>
        <p:txBody>
          <a:bodyPr wrap="square" lIns="137160" tIns="137160" rIns="137160" bIns="137160" anchor="ctr">
            <a:noAutofit/>
          </a:bodyPr>
          <a:lstStyle/>
          <a:p>
            <a:pPr algn="ctr">
              <a:spcAft>
                <a:spcPts val="0"/>
              </a:spcAft>
              <a:buNone/>
            </a:pPr>
            <a:r>
              <a:rPr lang="en-GB" sz="2400" b="1" dirty="0">
                <a:solidFill>
                  <a:srgbClr val="FFFFFF"/>
                </a:solidFill>
                <a:latin typeface="Aptos"/>
              </a:rPr>
              <a:t>3</a:t>
            </a:r>
          </a:p>
        </p:txBody>
      </p:sp>
      <p:sp>
        <p:nvSpPr>
          <p:cNvPr id="10" name="Reference 10"/>
          <p:cNvSpPr/>
          <p:nvPr/>
        </p:nvSpPr>
        <p:spPr>
          <a:xfrm>
            <a:off x="1618488" y="4480560"/>
            <a:ext cx="9921240" cy="1371600"/>
          </a:xfrm>
          <a:prstGeom prst="roundRect">
            <a:avLst>
              <a:gd name="adj" fmla="val 8000"/>
            </a:avLst>
          </a:prstGeom>
          <a:solidFill>
            <a:srgbClr val="E6EEF8"/>
          </a:solidFill>
          <a:ln w="9525">
            <a:solidFill>
              <a:srgbClr val="D5DEEA"/>
            </a:solidFill>
          </a:ln>
          <a:effectLst>
            <a:outerShdw blurRad="50800" dist="19050" dir="5400000" algn="t" rotWithShape="0">
              <a:srgbClr val="000000">
                <a:alpha val="14000"/>
              </a:srgbClr>
            </a:outerShdw>
          </a:effectLst>
        </p:spPr>
        <p:txBody>
          <a:bodyPr wrap="square" lIns="164592" tIns="164592" rIns="164592" bIns="164592" anchor="ctr">
            <a:noAutofit/>
          </a:bodyPr>
          <a:lstStyle/>
          <a:p>
            <a:pPr algn="l">
              <a:spcAft>
                <a:spcPts val="400"/>
              </a:spcAft>
              <a:buNone/>
            </a:pPr>
            <a:r>
              <a:rPr lang="en-GB" sz="1500" b="1" dirty="0">
                <a:solidFill>
                  <a:srgbClr val="004A8C"/>
                </a:solidFill>
                <a:latin typeface="Aptos"/>
              </a:rPr>
              <a:t>Digital transformation is pivotal to achieving the goal of universal social protection</a:t>
            </a:r>
          </a:p>
          <a:p>
            <a:pPr algn="l">
              <a:spcAft>
                <a:spcPts val="400"/>
              </a:spcAft>
              <a:buNone/>
            </a:pPr>
            <a:r>
              <a:rPr lang="en-GB" sz="1300" b="0" dirty="0">
                <a:solidFill>
                  <a:srgbClr val="23303E"/>
                </a:solidFill>
                <a:latin typeface="Aptos"/>
              </a:rPr>
              <a:t>Frota, L., C. Behrendt and S. Razavi. 2025. ILO article, 5 May 2025.</a:t>
            </a:r>
          </a:p>
          <a:p>
            <a:pPr algn="l">
              <a:spcAft>
                <a:spcPts val="0"/>
              </a:spcAft>
              <a:buNone/>
            </a:pPr>
            <a:r>
              <a:rPr lang="en-GB" sz="1200" b="0" u="sng" dirty="0">
                <a:solidFill>
                  <a:srgbClr val="004A8C"/>
                </a:solidFill>
                <a:latin typeface="Aptos"/>
                <a:hlinkClick r:id="rId4"/>
              </a:rPr>
              <a:t>https://www.ilo.org/resource/article/digital-transformation-pivotal-achieving-goal-universal-social-protection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1680</Words>
  <Application>Microsoft Office PowerPoint</Application>
  <PresentationFormat>Widescreen</PresentationFormat>
  <Paragraphs>169</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Aptos</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Frota, Luis</dc:creator>
  <cp:keywords/>
  <dc:description>generated using python-pptx</dc:description>
  <cp:lastModifiedBy>Frota, Luis</cp:lastModifiedBy>
  <cp:revision>8</cp:revision>
  <dcterms:created xsi:type="dcterms:W3CDTF">2013-01-27T09:14:16Z</dcterms:created>
  <dcterms:modified xsi:type="dcterms:W3CDTF">2026-10-13T09:57:48Z</dcterms:modified>
  <cp:category/>
</cp:coreProperties>
</file>