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8" r:id="rId2"/>
    <p:sldId id="279" r:id="rId3"/>
    <p:sldId id="298" r:id="rId4"/>
    <p:sldId id="324" r:id="rId5"/>
    <p:sldId id="326" r:id="rId6"/>
    <p:sldId id="327" r:id="rId7"/>
    <p:sldId id="330" r:id="rId8"/>
    <p:sldId id="33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9A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77" autoAdjust="0"/>
  </p:normalViewPr>
  <p:slideViewPr>
    <p:cSldViewPr snapToGrid="0">
      <p:cViewPr varScale="1">
        <p:scale>
          <a:sx n="62" d="100"/>
          <a:sy n="62" d="100"/>
        </p:scale>
        <p:origin x="804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068C6-7325-408C-921E-B389FF684A63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26FEE-2901-4F80-B040-94DEDE5C3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438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826FEE-2901-4F80-B040-94DEDE5C3EC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844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26FEE-2901-4F80-B040-94DEDE5C3EC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917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538" y="2873014"/>
            <a:ext cx="7200000" cy="608525"/>
          </a:xfrm>
        </p:spPr>
        <p:txBody>
          <a:bodyPr wrap="square" bIns="54000" anchor="t" anchorCtr="0">
            <a:no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0538" y="3481539"/>
            <a:ext cx="7200000" cy="1655762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1200"/>
              </a:spcAft>
              <a:buNone/>
              <a:defRPr sz="4000" b="0">
                <a:solidFill>
                  <a:schemeClr val="accent1"/>
                </a:solidFill>
              </a:defRPr>
            </a:lvl1pPr>
            <a:lvl2pPr marL="0" indent="0" algn="l">
              <a:buNone/>
              <a:defRPr sz="1400">
                <a:solidFill>
                  <a:schemeClr val="accent1"/>
                </a:solidFill>
              </a:defRPr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538" y="6180035"/>
            <a:ext cx="2743200" cy="216000"/>
          </a:xfrm>
        </p:spPr>
        <p:txBody>
          <a:bodyPr anchor="b" anchorCtr="0">
            <a:noAutofit/>
          </a:bodyPr>
          <a:lstStyle>
            <a:lvl1pPr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538" y="6858000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2946400" y="0"/>
            <a:ext cx="9245600" cy="5321300"/>
          </a:xfrm>
          <a:custGeom>
            <a:avLst/>
            <a:gdLst>
              <a:gd name="connsiteX0" fmla="*/ 0 w 9245600"/>
              <a:gd name="connsiteY0" fmla="*/ 0 h 5321300"/>
              <a:gd name="connsiteX1" fmla="*/ 9245600 w 9245600"/>
              <a:gd name="connsiteY1" fmla="*/ 0 h 5321300"/>
              <a:gd name="connsiteX2" fmla="*/ 9245600 w 9245600"/>
              <a:gd name="connsiteY2" fmla="*/ 5321300 h 5321300"/>
              <a:gd name="connsiteX3" fmla="*/ 0 w 9245600"/>
              <a:gd name="connsiteY3" fmla="*/ 5321300 h 5321300"/>
              <a:gd name="connsiteX4" fmla="*/ 0 w 9245600"/>
              <a:gd name="connsiteY4" fmla="*/ 0 h 5321300"/>
              <a:gd name="connsiteX0" fmla="*/ 0 w 9245600"/>
              <a:gd name="connsiteY0" fmla="*/ 0 h 5321300"/>
              <a:gd name="connsiteX1" fmla="*/ 9245600 w 9245600"/>
              <a:gd name="connsiteY1" fmla="*/ 0 h 5321300"/>
              <a:gd name="connsiteX2" fmla="*/ 9245600 w 9245600"/>
              <a:gd name="connsiteY2" fmla="*/ 5321300 h 5321300"/>
              <a:gd name="connsiteX3" fmla="*/ 0 w 9245600"/>
              <a:gd name="connsiteY3" fmla="*/ 0 h 532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45600" h="5321300">
                <a:moveTo>
                  <a:pt x="0" y="0"/>
                </a:moveTo>
                <a:lnTo>
                  <a:pt x="9245600" y="0"/>
                </a:lnTo>
                <a:lnTo>
                  <a:pt x="9245600" y="53213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>
            <a:noAutofit/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insert picture, or leave unchanged for plain colour fill</a:t>
            </a:r>
          </a:p>
        </p:txBody>
      </p:sp>
    </p:spTree>
    <p:extLst>
      <p:ext uri="{BB962C8B-B14F-4D97-AF65-F5344CB8AC3E}">
        <p14:creationId xmlns:p14="http://schemas.microsoft.com/office/powerpoint/2010/main" val="316613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7200000" cy="1656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1088" y="6867374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sp>
        <p:nvSpPr>
          <p:cNvPr id="8" name="Right Triangle 7"/>
          <p:cNvSpPr/>
          <p:nvPr userDrawn="1"/>
        </p:nvSpPr>
        <p:spPr>
          <a:xfrm flipH="1">
            <a:off x="5529262" y="3007518"/>
            <a:ext cx="6662738" cy="3850481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57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7200000" cy="1656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2038" y="6866325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sp>
        <p:nvSpPr>
          <p:cNvPr id="8" name="Right Triangle 7"/>
          <p:cNvSpPr/>
          <p:nvPr userDrawn="1"/>
        </p:nvSpPr>
        <p:spPr>
          <a:xfrm flipH="1">
            <a:off x="8286750" y="4601106"/>
            <a:ext cx="3905250" cy="2256894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  <p:sp>
        <p:nvSpPr>
          <p:cNvPr id="10" name="Right Triangle 9"/>
          <p:cNvSpPr/>
          <p:nvPr userDrawn="1"/>
        </p:nvSpPr>
        <p:spPr>
          <a:xfrm rot="10800000">
            <a:off x="3191027" y="2238"/>
            <a:ext cx="8999022" cy="520065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045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7200000" cy="1656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2038" y="6866325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  <p:sp>
        <p:nvSpPr>
          <p:cNvPr id="10" name="Right Triangle 9"/>
          <p:cNvSpPr/>
          <p:nvPr userDrawn="1"/>
        </p:nvSpPr>
        <p:spPr>
          <a:xfrm rot="10800000">
            <a:off x="5307376" y="0"/>
            <a:ext cx="6884624" cy="39787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9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Pho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7200000" cy="1656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2038" y="6870450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02" y="490538"/>
            <a:ext cx="1371472" cy="4944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222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Patter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1407" r="38481" b="40746"/>
          <a:stretch/>
        </p:blipFill>
        <p:spPr>
          <a:xfrm>
            <a:off x="-1397975" y="1085561"/>
            <a:ext cx="13604217" cy="57848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5868000" cy="648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49663" y="6870450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282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088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95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29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39" y="2393950"/>
            <a:ext cx="7311862" cy="3482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34" b="41970"/>
          <a:stretch/>
        </p:blipFill>
        <p:spPr>
          <a:xfrm>
            <a:off x="4581526" y="3244430"/>
            <a:ext cx="7619999" cy="3623095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90538" y="4796725"/>
            <a:ext cx="3412800" cy="970829"/>
          </a:xfrm>
        </p:spPr>
        <p:txBody>
          <a:bodyPr tIns="108000">
            <a:spAutoFit/>
          </a:bodyPr>
          <a:lstStyle>
            <a:lvl1pPr marL="489600" indent="-489600">
              <a:buSzPct val="150000"/>
              <a:buFontTx/>
              <a:buBlip>
                <a:blip r:embed="rId3"/>
              </a:buBlip>
              <a:defRPr b="0">
                <a:solidFill>
                  <a:schemeClr val="tx1"/>
                </a:solidFill>
              </a:defRPr>
            </a:lvl1pPr>
            <a:lvl2pPr marL="669600" indent="-180000">
              <a:buClr>
                <a:schemeClr val="accent2"/>
              </a:buClr>
              <a:buSzPct val="80000"/>
              <a:buFont typeface="Wingdings 3" panose="05040102010807070707" pitchFamily="18" charset="2"/>
              <a:buChar char="u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1085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Corn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92650" y="2538000"/>
            <a:ext cx="7499350" cy="4320000"/>
          </a:xfrm>
          <a:custGeom>
            <a:avLst/>
            <a:gdLst>
              <a:gd name="connsiteX0" fmla="*/ 0 w 7499350"/>
              <a:gd name="connsiteY0" fmla="*/ 0 h 4320000"/>
              <a:gd name="connsiteX1" fmla="*/ 7499350 w 7499350"/>
              <a:gd name="connsiteY1" fmla="*/ 0 h 4320000"/>
              <a:gd name="connsiteX2" fmla="*/ 7499350 w 7499350"/>
              <a:gd name="connsiteY2" fmla="*/ 4320000 h 4320000"/>
              <a:gd name="connsiteX3" fmla="*/ 0 w 7499350"/>
              <a:gd name="connsiteY3" fmla="*/ 4320000 h 4320000"/>
              <a:gd name="connsiteX4" fmla="*/ 0 w 7499350"/>
              <a:gd name="connsiteY4" fmla="*/ 0 h 4320000"/>
              <a:gd name="connsiteX0" fmla="*/ 0 w 7499350"/>
              <a:gd name="connsiteY0" fmla="*/ 4320000 h 4320000"/>
              <a:gd name="connsiteX1" fmla="*/ 7499350 w 7499350"/>
              <a:gd name="connsiteY1" fmla="*/ 0 h 4320000"/>
              <a:gd name="connsiteX2" fmla="*/ 7499350 w 7499350"/>
              <a:gd name="connsiteY2" fmla="*/ 4320000 h 4320000"/>
              <a:gd name="connsiteX3" fmla="*/ 0 w 7499350"/>
              <a:gd name="connsiteY3" fmla="*/ 4320000 h 43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9350" h="4320000">
                <a:moveTo>
                  <a:pt x="0" y="4320000"/>
                </a:moveTo>
                <a:lnTo>
                  <a:pt x="7499350" y="0"/>
                </a:lnTo>
                <a:lnTo>
                  <a:pt x="7499350" y="4320000"/>
                </a:lnTo>
                <a:lnTo>
                  <a:pt x="0" y="4320000"/>
                </a:lnTo>
                <a:close/>
              </a:path>
            </a:pathLst>
          </a:custGeom>
        </p:spPr>
        <p:txBody>
          <a:bodyPr anchor="b" anchorCtr="0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insert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39" y="2393950"/>
            <a:ext cx="7311862" cy="3482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4686300" y="6870450"/>
            <a:ext cx="75057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1000"/>
              <a:t>NB Manually place “ilo.org” device in front of image</a:t>
            </a:r>
          </a:p>
        </p:txBody>
      </p:sp>
    </p:spTree>
    <p:extLst>
      <p:ext uri="{BB962C8B-B14F-4D97-AF65-F5344CB8AC3E}">
        <p14:creationId xmlns:p14="http://schemas.microsoft.com/office/powerpoint/2010/main" val="25906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Image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39" y="2393950"/>
            <a:ext cx="7311862" cy="3482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4686300" y="6870450"/>
            <a:ext cx="75057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1000"/>
              <a:t>NB Manually place “ilo.org” device in front of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8289130" y="981075"/>
            <a:ext cx="3902869" cy="5876925"/>
          </a:xfrm>
          <a:custGeom>
            <a:avLst/>
            <a:gdLst>
              <a:gd name="connsiteX0" fmla="*/ 0 w 3902869"/>
              <a:gd name="connsiteY0" fmla="*/ 0 h 5876925"/>
              <a:gd name="connsiteX1" fmla="*/ 3902869 w 3902869"/>
              <a:gd name="connsiteY1" fmla="*/ 0 h 5876925"/>
              <a:gd name="connsiteX2" fmla="*/ 3902869 w 3902869"/>
              <a:gd name="connsiteY2" fmla="*/ 5876925 h 5876925"/>
              <a:gd name="connsiteX3" fmla="*/ 0 w 3902869"/>
              <a:gd name="connsiteY3" fmla="*/ 5876925 h 5876925"/>
              <a:gd name="connsiteX4" fmla="*/ 0 w 3902869"/>
              <a:gd name="connsiteY4" fmla="*/ 0 h 5876925"/>
              <a:gd name="connsiteX0" fmla="*/ 0 w 3902869"/>
              <a:gd name="connsiteY0" fmla="*/ 0 h 5876925"/>
              <a:gd name="connsiteX1" fmla="*/ 3898107 w 3902869"/>
              <a:gd name="connsiteY1" fmla="*/ 2252663 h 5876925"/>
              <a:gd name="connsiteX2" fmla="*/ 3902869 w 3902869"/>
              <a:gd name="connsiteY2" fmla="*/ 5876925 h 5876925"/>
              <a:gd name="connsiteX3" fmla="*/ 0 w 3902869"/>
              <a:gd name="connsiteY3" fmla="*/ 5876925 h 5876925"/>
              <a:gd name="connsiteX4" fmla="*/ 0 w 3902869"/>
              <a:gd name="connsiteY4" fmla="*/ 0 h 5876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2869" h="5876925">
                <a:moveTo>
                  <a:pt x="0" y="0"/>
                </a:moveTo>
                <a:lnTo>
                  <a:pt x="3898107" y="2252663"/>
                </a:lnTo>
                <a:cubicBezTo>
                  <a:pt x="3899694" y="3460750"/>
                  <a:pt x="3901282" y="4668838"/>
                  <a:pt x="3902869" y="5876925"/>
                </a:cubicBezTo>
                <a:lnTo>
                  <a:pt x="0" y="5876925"/>
                </a:lnTo>
                <a:lnTo>
                  <a:pt x="0" y="0"/>
                </a:lnTo>
                <a:close/>
              </a:path>
            </a:pathLst>
          </a:custGeom>
        </p:spPr>
        <p:txBody>
          <a:bodyPr anchor="b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insert picture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8288338" y="5876925"/>
            <a:ext cx="3413125" cy="247650"/>
          </a:xfrm>
          <a:custGeom>
            <a:avLst/>
            <a:gdLst>
              <a:gd name="connsiteX0" fmla="*/ 0 w 3413125"/>
              <a:gd name="connsiteY0" fmla="*/ 0 h 247650"/>
              <a:gd name="connsiteX1" fmla="*/ 3413125 w 3413125"/>
              <a:gd name="connsiteY1" fmla="*/ 0 h 247650"/>
              <a:gd name="connsiteX2" fmla="*/ 3413125 w 3413125"/>
              <a:gd name="connsiteY2" fmla="*/ 247650 h 247650"/>
              <a:gd name="connsiteX3" fmla="*/ 0 w 3413125"/>
              <a:gd name="connsiteY3" fmla="*/ 247650 h 247650"/>
              <a:gd name="connsiteX4" fmla="*/ 0 w 3413125"/>
              <a:gd name="connsiteY4" fmla="*/ 0 h 247650"/>
              <a:gd name="connsiteX0" fmla="*/ 0 w 3413125"/>
              <a:gd name="connsiteY0" fmla="*/ 0 h 247650"/>
              <a:gd name="connsiteX1" fmla="*/ 3153569 w 3413125"/>
              <a:gd name="connsiteY1" fmla="*/ 0 h 247650"/>
              <a:gd name="connsiteX2" fmla="*/ 3413125 w 3413125"/>
              <a:gd name="connsiteY2" fmla="*/ 247650 h 247650"/>
              <a:gd name="connsiteX3" fmla="*/ 0 w 3413125"/>
              <a:gd name="connsiteY3" fmla="*/ 247650 h 247650"/>
              <a:gd name="connsiteX4" fmla="*/ 0 w 3413125"/>
              <a:gd name="connsiteY4" fmla="*/ 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3125" h="247650">
                <a:moveTo>
                  <a:pt x="0" y="0"/>
                </a:moveTo>
                <a:lnTo>
                  <a:pt x="3153569" y="0"/>
                </a:lnTo>
                <a:lnTo>
                  <a:pt x="3413125" y="247650"/>
                </a:lnTo>
                <a:lnTo>
                  <a:pt x="0" y="2476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lIns="108000" anchor="ctr" anchorCtr="0"/>
          <a:lstStyle>
            <a:lvl1pPr>
              <a:defRPr sz="1000" b="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712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38" y="2393950"/>
            <a:ext cx="5360400" cy="3482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1062" y="2393949"/>
            <a:ext cx="5360400" cy="34829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13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38" y="2393950"/>
            <a:ext cx="3412800" cy="3482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9600" y="2393949"/>
            <a:ext cx="3412800" cy="34829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8288662" y="2393949"/>
            <a:ext cx="3412800" cy="34829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14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with St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38" y="2393950"/>
            <a:ext cx="3412800" cy="3482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9600" y="2393949"/>
            <a:ext cx="3412800" cy="34829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8288662" y="2393950"/>
            <a:ext cx="3412801" cy="3482975"/>
          </a:xfrm>
        </p:spPr>
        <p:txBody>
          <a:bodyPr tIns="54000"/>
          <a:lstStyle>
            <a:lvl1pPr marL="360000" indent="-360000">
              <a:lnSpc>
                <a:spcPct val="80000"/>
              </a:lnSpc>
              <a:spcBef>
                <a:spcPts val="3200"/>
              </a:spcBef>
              <a:spcAft>
                <a:spcPts val="0"/>
              </a:spcAft>
              <a:buClr>
                <a:schemeClr val="accent2"/>
              </a:buClr>
              <a:buFontTx/>
              <a:buBlip>
                <a:blip r:embed="rId2"/>
              </a:buBlip>
              <a:defRPr sz="6000" b="0" spc="-200" baseline="0">
                <a:solidFill>
                  <a:schemeClr val="accent1"/>
                </a:solidFill>
              </a:defRPr>
            </a:lvl1pPr>
            <a:lvl2pPr marL="360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/>
            </a:lvl2pPr>
          </a:lstStyle>
          <a:p>
            <a:pPr lvl="0"/>
            <a:r>
              <a:rPr lang="en-US"/>
              <a:t>00.0%</a:t>
            </a:r>
          </a:p>
          <a:p>
            <a:pPr lvl="1"/>
            <a:r>
              <a:rPr lang="en-US"/>
              <a:t>Supporting text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06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90538" y="2393950"/>
            <a:ext cx="7380000" cy="3482976"/>
          </a:xfrm>
        </p:spPr>
        <p:txBody>
          <a:bodyPr tIns="0">
            <a:noAutofit/>
          </a:bodyPr>
          <a:lstStyle>
            <a:lvl1pPr marL="489600" indent="-489600">
              <a:buSzPct val="120000"/>
              <a:buFontTx/>
              <a:buBlip>
                <a:blip r:embed="rId2"/>
              </a:buBlip>
              <a:defRPr sz="2300" b="0">
                <a:solidFill>
                  <a:schemeClr val="tx1"/>
                </a:solidFill>
              </a:defRPr>
            </a:lvl1pPr>
            <a:lvl2pPr marL="489600" indent="0">
              <a:buClr>
                <a:schemeClr val="accent2"/>
              </a:buClr>
              <a:buSzPct val="80000"/>
              <a:buFont typeface="Wingdings 3" panose="05040102010807070707" pitchFamily="18" charset="2"/>
              <a:buNone/>
              <a:defRPr sz="2300" baseline="0"/>
            </a:lvl2pPr>
            <a:lvl3pPr marL="669600" indent="-180000">
              <a:spcBef>
                <a:spcPts val="1800"/>
              </a:spcBef>
              <a:defRPr sz="1000"/>
            </a:lvl3pPr>
          </a:lstStyle>
          <a:p>
            <a:pPr lvl="0"/>
            <a:r>
              <a:rPr lang="en-US"/>
              <a:t>Quote (level 1)</a:t>
            </a:r>
          </a:p>
          <a:p>
            <a:pPr lvl="1"/>
            <a:r>
              <a:rPr lang="en-US"/>
              <a:t>Continuation paras (level 2)</a:t>
            </a:r>
          </a:p>
          <a:p>
            <a:pPr lvl="2"/>
            <a:r>
              <a:rPr lang="en-GB"/>
              <a:t>Source (level 3)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270663" y="2447925"/>
            <a:ext cx="3430800" cy="342900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444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0538" y="1423195"/>
            <a:ext cx="11210924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2393950"/>
            <a:ext cx="11210924" cy="34829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0538" y="6870450"/>
            <a:ext cx="2743200" cy="21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noFill/>
              </a:defRPr>
            </a:lvl1pPr>
          </a:lstStyle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0538" y="6337302"/>
            <a:ext cx="5605462" cy="1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61462" y="432000"/>
            <a:ext cx="540000" cy="28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1" y="1519079"/>
            <a:ext cx="119513" cy="1402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063" y="6367463"/>
            <a:ext cx="644400" cy="17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61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7" r:id="rId3"/>
    <p:sldLayoutId id="2147483665" r:id="rId4"/>
    <p:sldLayoutId id="2147483666" r:id="rId5"/>
    <p:sldLayoutId id="2147483652" r:id="rId6"/>
    <p:sldLayoutId id="2147483664" r:id="rId7"/>
    <p:sldLayoutId id="2147483668" r:id="rId8"/>
    <p:sldLayoutId id="2147483669" r:id="rId9"/>
    <p:sldLayoutId id="2147483651" r:id="rId10"/>
    <p:sldLayoutId id="2147483660" r:id="rId11"/>
    <p:sldLayoutId id="2147483661" r:id="rId12"/>
    <p:sldLayoutId id="2147483662" r:id="rId13"/>
    <p:sldLayoutId id="2147483663" r:id="rId14"/>
    <p:sldLayoutId id="2147483654" r:id="rId15"/>
    <p:sldLayoutId id="2147483655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240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accent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52000" indent="-252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SzPct val="70000"/>
        <a:buFont typeface="Wingdings 3" panose="05040102010807070707" pitchFamily="18" charset="2"/>
        <a:buChar char="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2400"/>
        </a:spcBef>
        <a:spcAft>
          <a:spcPts val="450"/>
        </a:spcAft>
        <a:buClr>
          <a:schemeClr val="accent2"/>
        </a:buClr>
        <a:buSzPct val="80000"/>
        <a:buFont typeface="Arial" panose="020B0604020202020204" pitchFamily="34" charset="0"/>
        <a:buNone/>
        <a:defRPr sz="1400" b="1" kern="1200">
          <a:solidFill>
            <a:schemeClr val="accent2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450"/>
        </a:spcBef>
        <a:spcAft>
          <a:spcPts val="450"/>
        </a:spcAft>
        <a:buClr>
          <a:schemeClr val="accent2"/>
        </a:buClr>
        <a:buSzPct val="80000"/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00000"/>
        </a:lnSpc>
        <a:spcBef>
          <a:spcPts val="450"/>
        </a:spcBef>
        <a:buClr>
          <a:schemeClr val="accent2"/>
        </a:buClr>
        <a:buSzPct val="70000"/>
        <a:buFont typeface="Wingdings 3" panose="05040102010807070707" pitchFamily="18" charset="2"/>
        <a:buChar char="u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09" userDrawn="1">
          <p15:clr>
            <a:srgbClr val="F26B43"/>
          </p15:clr>
        </p15:guide>
        <p15:guide id="4" pos="7371" userDrawn="1">
          <p15:clr>
            <a:srgbClr val="F26B43"/>
          </p15:clr>
        </p15:guide>
        <p15:guide id="5" orient="horz" pos="309" userDrawn="1">
          <p15:clr>
            <a:srgbClr val="F26B43"/>
          </p15:clr>
        </p15:guide>
        <p15:guide id="6" orient="horz" pos="4011" userDrawn="1">
          <p15:clr>
            <a:srgbClr val="F26B43"/>
          </p15:clr>
        </p15:guide>
        <p15:guide id="7" orient="horz" pos="1508" userDrawn="1">
          <p15:clr>
            <a:srgbClr val="F26B43"/>
          </p15:clr>
        </p15:guide>
        <p15:guide id="8" orient="horz" pos="3702" userDrawn="1">
          <p15:clr>
            <a:srgbClr val="F26B43"/>
          </p15:clr>
        </p15:guide>
        <p15:guide id="9" orient="horz" pos="15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538" y="2275335"/>
            <a:ext cx="7554005" cy="1274443"/>
          </a:xfrm>
        </p:spPr>
        <p:txBody>
          <a:bodyPr/>
          <a:lstStyle/>
          <a:p>
            <a:r>
              <a:rPr lang="en-GB" dirty="0">
                <a:solidFill>
                  <a:srgbClr val="429A83"/>
                </a:solidFill>
              </a:rPr>
              <a:t>Promoting Decent Work through Triangular Cooperation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0538" y="4321628"/>
            <a:ext cx="9110662" cy="1545015"/>
          </a:xfrm>
        </p:spPr>
        <p:txBody>
          <a:bodyPr/>
          <a:lstStyle/>
          <a:p>
            <a:r>
              <a:rPr lang="en-GB" sz="3600" dirty="0">
                <a:solidFill>
                  <a:schemeClr val="accent6"/>
                </a:solidFill>
              </a:rPr>
              <a:t>8</a:t>
            </a:r>
            <a:r>
              <a:rPr lang="en-GB" sz="3600" baseline="30000" dirty="0">
                <a:solidFill>
                  <a:schemeClr val="accent6"/>
                </a:solidFill>
              </a:rPr>
              <a:t>th</a:t>
            </a:r>
            <a:r>
              <a:rPr lang="en-GB" sz="3600" dirty="0">
                <a:solidFill>
                  <a:schemeClr val="accent6"/>
                </a:solidFill>
              </a:rPr>
              <a:t> International Meeting On Triangular Co-Operation – Anita Amorim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pPr/>
              <a:t>1</a:t>
            </a:fld>
            <a:endParaRPr lang="en-GB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E9450C6-5EFC-104B-10EE-025DE7ADC9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9192" y="5306091"/>
            <a:ext cx="2113607" cy="1409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Placeholder 12" descr="A blue and green gradient&#10;&#10;Description automatically generated">
            <a:extLst>
              <a:ext uri="{FF2B5EF4-FFF2-40B4-BE49-F238E27FC236}">
                <a16:creationId xmlns:a16="http://schemas.microsoft.com/office/drawing/2014/main" id="{EE668E96-6C71-15B1-ABDC-187B90A4565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16" r="38816"/>
          <a:stretch>
            <a:fillRect/>
          </a:stretch>
        </p:blipFill>
        <p:spPr/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02253BE-05ED-4C5A-4EAB-16ABE74C695F}"/>
              </a:ext>
            </a:extLst>
          </p:cNvPr>
          <p:cNvSpPr txBox="1"/>
          <p:nvPr/>
        </p:nvSpPr>
        <p:spPr>
          <a:xfrm>
            <a:off x="490538" y="6093150"/>
            <a:ext cx="70004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1E2DB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ESPU – Emerging Partnerships and South-South and Triangular Cooperation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56E8887-CDFB-D275-6B63-8E655C7846B7}"/>
              </a:ext>
            </a:extLst>
          </p:cNvPr>
          <p:cNvSpPr txBox="1"/>
          <p:nvPr/>
        </p:nvSpPr>
        <p:spPr>
          <a:xfrm>
            <a:off x="7490966" y="451420"/>
            <a:ext cx="4746173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chemeClr val="bg1"/>
                </a:solidFill>
              </a:rPr>
              <a:t>INTERNATIONAL MEETING ON TRIANGULAR CO-OPERATION</a:t>
            </a:r>
            <a:endParaRPr lang="fr-F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157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1536987"/>
            <a:ext cx="7186612" cy="720000"/>
          </a:xfrm>
        </p:spPr>
        <p:txBody>
          <a:bodyPr/>
          <a:lstStyle/>
          <a:p>
            <a:r>
              <a:rPr lang="en-GB" sz="2800" dirty="0">
                <a:solidFill>
                  <a:srgbClr val="429A83"/>
                </a:solidFill>
                <a:latin typeface="Aptos Display" panose="020B0004020202020204" pitchFamily="34" charset="0"/>
              </a:rPr>
              <a:t>Current Landscape of Triangular Cooperation (</a:t>
            </a:r>
            <a:r>
              <a:rPr lang="en-GB" sz="2800" dirty="0" err="1">
                <a:solidFill>
                  <a:srgbClr val="429A83"/>
                </a:solidFill>
                <a:latin typeface="Aptos Display" panose="020B0004020202020204" pitchFamily="34" charset="0"/>
              </a:rPr>
              <a:t>TrC</a:t>
            </a:r>
            <a:r>
              <a:rPr lang="en-GB" sz="2800" dirty="0">
                <a:solidFill>
                  <a:srgbClr val="429A83"/>
                </a:solidFill>
                <a:latin typeface="Aptos Display" panose="020B0004020202020204" pitchFamily="34" charset="0"/>
              </a:rPr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2</a:t>
            </a:fld>
            <a:endParaRPr lang="en-GB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00" r="7300"/>
          <a:stretch/>
        </p:blipFill>
        <p:spPr>
          <a:xfrm>
            <a:off x="8267700" y="1"/>
            <a:ext cx="3924300" cy="6858000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063" y="6367463"/>
            <a:ext cx="644399" cy="172266"/>
          </a:xfrm>
          <a:prstGeom prst="rect">
            <a:avLst/>
          </a:prstGeom>
        </p:spPr>
      </p:pic>
      <p:sp>
        <p:nvSpPr>
          <p:cNvPr id="7" name="Rectangle 1">
            <a:extLst>
              <a:ext uri="{FF2B5EF4-FFF2-40B4-BE49-F238E27FC236}">
                <a16:creationId xmlns:a16="http://schemas.microsoft.com/office/drawing/2014/main" id="{75DE181D-0440-20E2-2E11-98A1F0355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84" y="2954409"/>
            <a:ext cx="4463408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fr-FR" altLang="fr-FR" sz="2000" b="1" dirty="0">
                <a:latin typeface="Arial" panose="020B0604020202020204" pitchFamily="34" charset="0"/>
              </a:rPr>
              <a:t>G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20 </a:t>
            </a:r>
            <a:r>
              <a:rPr kumimoji="0" lang="fr-FR" altLang="fr-FR" sz="20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Priority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lang="fr-FR" altLang="fr-FR" sz="2000" b="1" dirty="0"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fr-FR" altLang="fr-FR" sz="20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Unique Value of </a:t>
            </a:r>
            <a:r>
              <a:rPr kumimoji="0" lang="fr-FR" altLang="fr-FR" sz="20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TrC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fr-FR" altLang="fr-FR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fr-FR" altLang="fr-FR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fr-FR" altLang="fr-FR" sz="20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Strengthening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sz="20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Institutional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sz="20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Systems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A4C0A74E-1980-7BAE-F8D6-BDBEB79C03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767" y="159178"/>
            <a:ext cx="1682467" cy="1121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BRICS and South-South and triangular cooperation | ITCILO">
            <a:extLst>
              <a:ext uri="{FF2B5EF4-FFF2-40B4-BE49-F238E27FC236}">
                <a16:creationId xmlns:a16="http://schemas.microsoft.com/office/drawing/2014/main" id="{405E2FA5-6B06-92BE-C24D-3AFE23B10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160" y="2601261"/>
            <a:ext cx="3441990" cy="286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509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0538" y="1155849"/>
            <a:ext cx="4274751" cy="720000"/>
          </a:xfrm>
        </p:spPr>
        <p:txBody>
          <a:bodyPr/>
          <a:lstStyle/>
          <a:p>
            <a:r>
              <a:rPr lang="en-GB" dirty="0">
                <a:solidFill>
                  <a:srgbClr val="429A83"/>
                </a:solidFill>
              </a:rPr>
              <a:t>Proposed ILO Position and Focus Areas: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3</a:t>
            </a:fld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47F54B6-69AF-08DB-9A72-EFC24F7E1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5281" y="2891851"/>
            <a:ext cx="4913419" cy="318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742950" marR="0" lvl="1" indent="-285750" algn="l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fr-FR" altLang="fr-FR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Promoting</a:t>
            </a:r>
            <a:r>
              <a:rPr kumimoji="0" lang="fr-FR" altLang="fr-FR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Decent</a:t>
            </a:r>
            <a:r>
              <a:rPr kumimoji="0" lang="fr-FR" altLang="fr-FR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Work </a:t>
            </a:r>
            <a:r>
              <a:rPr kumimoji="0" lang="fr-FR" altLang="fr-FR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through</a:t>
            </a:r>
            <a:r>
              <a:rPr kumimoji="0" lang="fr-FR" altLang="fr-FR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Triangular</a:t>
            </a:r>
            <a:r>
              <a:rPr kumimoji="0" lang="fr-FR" altLang="fr-FR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Cooperation</a:t>
            </a:r>
            <a:endParaRPr kumimoji="0" lang="fr-FR" altLang="fr-FR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R="0" lvl="1" algn="l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Tx/>
              <a:buSzTx/>
              <a:tabLst/>
            </a:pPr>
            <a:r>
              <a:rPr lang="fr-FR" altLang="fr-FR" sz="1400" dirty="0">
                <a:latin typeface="Arial" panose="020B0604020202020204" pitchFamily="34" charset="0"/>
              </a:rPr>
              <a:t> 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742950" marR="0" lvl="1" indent="-285750" algn="l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fr-FR" altLang="fr-FR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Engaging</a:t>
            </a:r>
            <a:r>
              <a:rPr kumimoji="0" lang="fr-FR" altLang="fr-FR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the </a:t>
            </a:r>
            <a:r>
              <a:rPr kumimoji="0" lang="fr-FR" altLang="fr-FR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Private</a:t>
            </a:r>
            <a:r>
              <a:rPr kumimoji="0" lang="fr-FR" altLang="fr-FR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Sector</a:t>
            </a:r>
            <a:endParaRPr kumimoji="0" lang="fr-FR" altLang="fr-FR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Tx/>
              <a:buSzTx/>
              <a:tabLst/>
            </a:pP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742950" marR="0" lvl="1" indent="-285750" algn="l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fr-FR" altLang="fr-FR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Strengthening</a:t>
            </a:r>
            <a:r>
              <a:rPr kumimoji="0" lang="fr-FR" altLang="fr-FR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Institutional</a:t>
            </a:r>
            <a:r>
              <a:rPr kumimoji="0" lang="fr-FR" altLang="fr-FR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Capacity</a:t>
            </a:r>
            <a:endParaRPr lang="fr-FR" altLang="fr-FR" dirty="0">
              <a:latin typeface="Arial" panose="020B0604020202020204" pitchFamily="34" charset="0"/>
            </a:endParaRPr>
          </a:p>
          <a:p>
            <a:pPr marL="742950" marR="0" lvl="1" indent="-285750" algn="l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fr-FR" altLang="fr-FR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742950" marR="0" lvl="1" indent="-285750" algn="l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South-South </a:t>
            </a:r>
            <a:r>
              <a:rPr kumimoji="0" lang="fr-FR" altLang="fr-FR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Knowledge</a:t>
            </a:r>
            <a:r>
              <a:rPr kumimoji="0" lang="fr-FR" altLang="fr-FR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Exchange</a:t>
            </a:r>
          </a:p>
          <a:p>
            <a:pPr marL="914400" marR="0" lvl="2" indent="0" algn="l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9" name="Picture Placeholder 12">
            <a:extLst>
              <a:ext uri="{FF2B5EF4-FFF2-40B4-BE49-F238E27FC236}">
                <a16:creationId xmlns:a16="http://schemas.microsoft.com/office/drawing/2014/main" id="{EE34668B-30A0-39CD-6E5A-98A4228F1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16" r="38816"/>
          <a:stretch>
            <a:fillRect/>
          </a:stretch>
        </p:blipFill>
        <p:spPr>
          <a:xfrm>
            <a:off x="2946400" y="0"/>
            <a:ext cx="9245600" cy="5321300"/>
          </a:xfrm>
          <a:custGeom>
            <a:avLst/>
            <a:gdLst>
              <a:gd name="connsiteX0" fmla="*/ 0 w 9245600"/>
              <a:gd name="connsiteY0" fmla="*/ 0 h 5321300"/>
              <a:gd name="connsiteX1" fmla="*/ 9245600 w 9245600"/>
              <a:gd name="connsiteY1" fmla="*/ 0 h 5321300"/>
              <a:gd name="connsiteX2" fmla="*/ 9245600 w 9245600"/>
              <a:gd name="connsiteY2" fmla="*/ 5321300 h 5321300"/>
              <a:gd name="connsiteX3" fmla="*/ 0 w 9245600"/>
              <a:gd name="connsiteY3" fmla="*/ 5321300 h 5321300"/>
              <a:gd name="connsiteX4" fmla="*/ 0 w 9245600"/>
              <a:gd name="connsiteY4" fmla="*/ 0 h 5321300"/>
              <a:gd name="connsiteX0" fmla="*/ 0 w 9245600"/>
              <a:gd name="connsiteY0" fmla="*/ 0 h 5321300"/>
              <a:gd name="connsiteX1" fmla="*/ 9245600 w 9245600"/>
              <a:gd name="connsiteY1" fmla="*/ 0 h 5321300"/>
              <a:gd name="connsiteX2" fmla="*/ 9245600 w 9245600"/>
              <a:gd name="connsiteY2" fmla="*/ 5321300 h 5321300"/>
              <a:gd name="connsiteX3" fmla="*/ 0 w 9245600"/>
              <a:gd name="connsiteY3" fmla="*/ 0 h 532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45600" h="5321300">
                <a:moveTo>
                  <a:pt x="0" y="0"/>
                </a:moveTo>
                <a:lnTo>
                  <a:pt x="9245600" y="0"/>
                </a:lnTo>
                <a:lnTo>
                  <a:pt x="9245600" y="532130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4092186-88F9-E6F4-009F-92BDD6299CA1}"/>
              </a:ext>
            </a:extLst>
          </p:cNvPr>
          <p:cNvSpPr txBox="1"/>
          <p:nvPr/>
        </p:nvSpPr>
        <p:spPr>
          <a:xfrm>
            <a:off x="7490966" y="451420"/>
            <a:ext cx="4746173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chemeClr val="bg1"/>
                </a:solidFill>
              </a:rPr>
              <a:t>INTERNATIONAL MEETING ON TRIANGULAR CO-OPERATION</a:t>
            </a:r>
            <a:endParaRPr lang="fr-FR" sz="2000" b="1" dirty="0">
              <a:solidFill>
                <a:schemeClr val="bg1"/>
              </a:solidFill>
            </a:endParaRPr>
          </a:p>
        </p:txBody>
      </p:sp>
      <p:pic>
        <p:nvPicPr>
          <p:cNvPr id="5123" name="Picture 3" descr="The request of the ILO to the ICJ for an advisory opinion on the right to  strike: a life-saving move? | SIDIBlog">
            <a:extLst>
              <a:ext uri="{FF2B5EF4-FFF2-40B4-BE49-F238E27FC236}">
                <a16:creationId xmlns:a16="http://schemas.microsoft.com/office/drawing/2014/main" id="{4681F55C-6ADB-99AB-DEED-C67D0CB461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27" y="2822294"/>
            <a:ext cx="3995915" cy="285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06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89E23-51CF-F1D5-CCA1-721C6956F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325" y="1175980"/>
            <a:ext cx="5850516" cy="1026228"/>
          </a:xfrm>
        </p:spPr>
        <p:txBody>
          <a:bodyPr/>
          <a:lstStyle/>
          <a:p>
            <a:r>
              <a:rPr lang="en-GB" dirty="0">
                <a:solidFill>
                  <a:srgbClr val="429A83"/>
                </a:solidFill>
              </a:rPr>
              <a:t>Triangular cooperation in achieving the 2030 Agenda</a:t>
            </a:r>
            <a:endParaRPr lang="fr-FR" dirty="0">
              <a:solidFill>
                <a:srgbClr val="429A83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AB6BF-1D2A-29F7-EA17-44B06263B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726" y="2202208"/>
            <a:ext cx="4904024" cy="3378720"/>
          </a:xfrm>
        </p:spPr>
        <p:txBody>
          <a:bodyPr/>
          <a:lstStyle/>
          <a:p>
            <a:r>
              <a:rPr lang="en-GB" sz="1600" dirty="0">
                <a:solidFill>
                  <a:schemeClr val="tx1"/>
                </a:solidFill>
              </a:rPr>
              <a:t>By promoting decent work and inclusive economic growth.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dirty="0">
                <a:solidFill>
                  <a:schemeClr val="tx1"/>
                </a:solidFill>
              </a:rPr>
              <a:t>ensuring that economic growth also delivers social justice, rights at work, and equitable access to opportunities</a:t>
            </a:r>
          </a:p>
          <a:p>
            <a:r>
              <a:rPr lang="en-GB" sz="1600" dirty="0">
                <a:solidFill>
                  <a:schemeClr val="tx1"/>
                </a:solidFill>
              </a:rPr>
              <a:t>By bringing labour and employment considerations to the forefront of these collaborations.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dirty="0">
                <a:solidFill>
                  <a:schemeClr val="tx1"/>
                </a:solidFill>
              </a:rPr>
              <a:t>countries and stakeholders can collaborate beyond traditional development models, moving towards more inclusive and equitable partnerships.</a:t>
            </a:r>
            <a:endParaRPr lang="fr-FR" sz="1600" b="0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A05DA-DB3E-5364-6FBD-E490CE513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21D52-98EF-997E-9A93-0A4FE5C55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BBE43-225D-913D-1DC9-CA1CFBC44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4</a:t>
            </a:fld>
            <a:endParaRPr lang="en-GB"/>
          </a:p>
        </p:txBody>
      </p:sp>
      <p:pic>
        <p:nvPicPr>
          <p:cNvPr id="2050" name="Picture 2" descr="2030 Agenda - Programa de Pós-Graduação em Aquicultura">
            <a:extLst>
              <a:ext uri="{FF2B5EF4-FFF2-40B4-BE49-F238E27FC236}">
                <a16:creationId xmlns:a16="http://schemas.microsoft.com/office/drawing/2014/main" id="{B1C11A6C-1194-F561-7DBB-9FDE5ED717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242" y="1014929"/>
            <a:ext cx="4962505" cy="3015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outh-South &amp; Triangular Cooperation">
            <a:extLst>
              <a:ext uri="{FF2B5EF4-FFF2-40B4-BE49-F238E27FC236}">
                <a16:creationId xmlns:a16="http://schemas.microsoft.com/office/drawing/2014/main" id="{D772633E-E7B8-6C90-A05F-0F6A85EEB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427" y="3912348"/>
            <a:ext cx="4744808" cy="2648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842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6099F-B3E3-C06D-F571-7D1D9C79A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44" y="1325267"/>
            <a:ext cx="5014912" cy="938355"/>
          </a:xfrm>
        </p:spPr>
        <p:txBody>
          <a:bodyPr/>
          <a:lstStyle/>
          <a:p>
            <a:r>
              <a:rPr lang="en-GB" sz="2800" i="1" dirty="0">
                <a:solidFill>
                  <a:srgbClr val="429A83"/>
                </a:solidFill>
                <a:latin typeface="Aptos Display" panose="020B0004020202020204" pitchFamily="34" charset="0"/>
              </a:rPr>
              <a:t>Engaging the Private Sector in </a:t>
            </a:r>
            <a:r>
              <a:rPr lang="en-GB" sz="2800" i="1" dirty="0" err="1">
                <a:solidFill>
                  <a:srgbClr val="429A83"/>
                </a:solidFill>
                <a:latin typeface="Aptos Display" panose="020B0004020202020204" pitchFamily="34" charset="0"/>
              </a:rPr>
              <a:t>TrC</a:t>
            </a:r>
            <a:endParaRPr lang="fr-FR" sz="2800" dirty="0">
              <a:solidFill>
                <a:srgbClr val="429A83"/>
              </a:solidFill>
              <a:latin typeface="Aptos Display" panose="020B00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B98EF-F089-687A-ED3D-7FC0AEB31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4050D-90C4-8E4A-B8E8-E691766A8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71574-FC89-CE57-B413-90354DCBD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5</a:t>
            </a:fld>
            <a:endParaRPr lang="en-GB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5BC4735F-78C3-A38A-3323-0D6CA24EB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347" y="3252736"/>
            <a:ext cx="5216053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Clear Value Propositions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fr-FR" altLang="fr-FR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fr-FR" altLang="fr-FR" sz="20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Private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sz="20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Sector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Contributions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fr-FR" altLang="fr-FR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fr-FR" altLang="fr-FR" sz="20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Examples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of </a:t>
            </a:r>
            <a:r>
              <a:rPr kumimoji="0" lang="fr-FR" altLang="fr-FR" sz="20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Private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sz="20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Sector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Engagement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fr-FR" altLang="fr-FR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pic>
        <p:nvPicPr>
          <p:cNvPr id="12" name="Picture Placeholder 12">
            <a:extLst>
              <a:ext uri="{FF2B5EF4-FFF2-40B4-BE49-F238E27FC236}">
                <a16:creationId xmlns:a16="http://schemas.microsoft.com/office/drawing/2014/main" id="{F61253A1-353C-1A48-B3FE-D2D5CC8F27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16" r="38816"/>
          <a:stretch>
            <a:fillRect/>
          </a:stretch>
        </p:blipFill>
        <p:spPr>
          <a:xfrm>
            <a:off x="2946400" y="-139500"/>
            <a:ext cx="9245600" cy="5321300"/>
          </a:xfrm>
          <a:custGeom>
            <a:avLst/>
            <a:gdLst>
              <a:gd name="connsiteX0" fmla="*/ 0 w 9245600"/>
              <a:gd name="connsiteY0" fmla="*/ 0 h 5321300"/>
              <a:gd name="connsiteX1" fmla="*/ 9245600 w 9245600"/>
              <a:gd name="connsiteY1" fmla="*/ 0 h 5321300"/>
              <a:gd name="connsiteX2" fmla="*/ 9245600 w 9245600"/>
              <a:gd name="connsiteY2" fmla="*/ 5321300 h 5321300"/>
              <a:gd name="connsiteX3" fmla="*/ 0 w 9245600"/>
              <a:gd name="connsiteY3" fmla="*/ 5321300 h 5321300"/>
              <a:gd name="connsiteX4" fmla="*/ 0 w 9245600"/>
              <a:gd name="connsiteY4" fmla="*/ 0 h 5321300"/>
              <a:gd name="connsiteX0" fmla="*/ 0 w 9245600"/>
              <a:gd name="connsiteY0" fmla="*/ 0 h 5321300"/>
              <a:gd name="connsiteX1" fmla="*/ 9245600 w 9245600"/>
              <a:gd name="connsiteY1" fmla="*/ 0 h 5321300"/>
              <a:gd name="connsiteX2" fmla="*/ 9245600 w 9245600"/>
              <a:gd name="connsiteY2" fmla="*/ 5321300 h 5321300"/>
              <a:gd name="connsiteX3" fmla="*/ 0 w 9245600"/>
              <a:gd name="connsiteY3" fmla="*/ 0 h 532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45600" h="5321300">
                <a:moveTo>
                  <a:pt x="0" y="0"/>
                </a:moveTo>
                <a:lnTo>
                  <a:pt x="9245600" y="0"/>
                </a:lnTo>
                <a:lnTo>
                  <a:pt x="9245600" y="532130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9CF051A-1B15-A560-CF4E-1AC2FBC8E516}"/>
              </a:ext>
            </a:extLst>
          </p:cNvPr>
          <p:cNvSpPr txBox="1"/>
          <p:nvPr/>
        </p:nvSpPr>
        <p:spPr>
          <a:xfrm>
            <a:off x="7414962" y="342086"/>
            <a:ext cx="4267200" cy="872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800" b="1" dirty="0">
                <a:solidFill>
                  <a:schemeClr val="bg1"/>
                </a:solidFill>
              </a:rPr>
              <a:t>INTERNATIONAL MEETING ON TRIANGULAR CO-OPERATION</a:t>
            </a:r>
            <a:endParaRPr lang="fr-FR" sz="1800" b="1" dirty="0">
              <a:solidFill>
                <a:schemeClr val="bg1"/>
              </a:solidFill>
            </a:endParaRPr>
          </a:p>
        </p:txBody>
      </p:sp>
      <p:pic>
        <p:nvPicPr>
          <p:cNvPr id="4101" name="Picture 5" descr="Statistiques du travail pour les objectifs développement durable (SDGs) -  ILOSTAT">
            <a:extLst>
              <a:ext uri="{FF2B5EF4-FFF2-40B4-BE49-F238E27FC236}">
                <a16:creationId xmlns:a16="http://schemas.microsoft.com/office/drawing/2014/main" id="{8FCE9065-7917-513E-83C3-A8C511718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625" y="2961736"/>
            <a:ext cx="2961954" cy="2845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916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B3AC2-235D-3A67-044A-6F88111AE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638" y="1390078"/>
            <a:ext cx="11210924" cy="720000"/>
          </a:xfrm>
        </p:spPr>
        <p:txBody>
          <a:bodyPr/>
          <a:lstStyle/>
          <a:p>
            <a:r>
              <a:rPr lang="fr-FR" sz="2800" dirty="0">
                <a:solidFill>
                  <a:srgbClr val="429A83"/>
                </a:solidFill>
                <a:latin typeface="Aptos Display" panose="020B0004020202020204" pitchFamily="34" charset="0"/>
              </a:rPr>
              <a:t>Bridging Cultural Gaps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E4D4B-BF01-55AF-CBBF-66BAC77B4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2BB1B-6681-44C2-9D06-34E47FD3F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Advancing social justice, promoting decent work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72180-FC60-FB4A-7B0F-C85755A6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6</a:t>
            </a:fld>
            <a:endParaRPr lang="en-GB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F9B748D0-2B5A-8A8C-7C47-67980FEAD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7090" y="1956190"/>
            <a:ext cx="4137820" cy="466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fr-FR" altLang="fr-FR" sz="20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lang="fr-FR" altLang="fr-FR" sz="2000" b="1" dirty="0"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fr-FR" altLang="fr-FR" sz="20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Understanding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Cultural </a:t>
            </a:r>
            <a:r>
              <a:rPr kumimoji="0" lang="fr-FR" altLang="fr-FR" sz="20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Differences</a:t>
            </a:r>
            <a:endParaRPr kumimoji="0" lang="fr-FR" altLang="fr-FR" sz="20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altLang="fr-FR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The </a:t>
            </a:r>
            <a:r>
              <a:rPr kumimoji="0" lang="fr-FR" altLang="fr-FR" sz="20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role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of the ILO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100" dirty="0"/>
              <a:t>brings tripartite constituents together and acts as a facilitator to set cooperation strategies.</a:t>
            </a:r>
            <a:r>
              <a:rPr lang="en-US" sz="1100" dirty="0"/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100" dirty="0"/>
              <a:t>documents and disseminates a wide range of knowledge (compilation of good practices, knowledge exchange platforms and forums).</a:t>
            </a:r>
            <a:r>
              <a:rPr lang="en-US" sz="1100" dirty="0"/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100" dirty="0"/>
              <a:t> forges inclusive partnerships and sets strategic alliances with the purpose of transferring expertise.</a:t>
            </a:r>
            <a:r>
              <a:rPr lang="en-US" sz="1100" dirty="0"/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100" dirty="0"/>
              <a:t>follows-up and reports on major inter-governmental decisions regarding South-South and triangular cooperation.</a:t>
            </a:r>
            <a:endParaRPr lang="en-US" sz="1100" dirty="0"/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altLang="fr-FR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fr-FR" altLang="fr-FR" sz="20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Capacity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-Development Initiatives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Placeholder 12">
            <a:extLst>
              <a:ext uri="{FF2B5EF4-FFF2-40B4-BE49-F238E27FC236}">
                <a16:creationId xmlns:a16="http://schemas.microsoft.com/office/drawing/2014/main" id="{7411B2ED-ECD8-DFE4-2454-7891A4D04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16" r="38816"/>
          <a:stretch>
            <a:fillRect/>
          </a:stretch>
        </p:blipFill>
        <p:spPr>
          <a:xfrm>
            <a:off x="2946400" y="0"/>
            <a:ext cx="9245600" cy="5321300"/>
          </a:xfrm>
          <a:custGeom>
            <a:avLst/>
            <a:gdLst>
              <a:gd name="connsiteX0" fmla="*/ 0 w 9245600"/>
              <a:gd name="connsiteY0" fmla="*/ 0 h 5321300"/>
              <a:gd name="connsiteX1" fmla="*/ 9245600 w 9245600"/>
              <a:gd name="connsiteY1" fmla="*/ 0 h 5321300"/>
              <a:gd name="connsiteX2" fmla="*/ 9245600 w 9245600"/>
              <a:gd name="connsiteY2" fmla="*/ 5321300 h 5321300"/>
              <a:gd name="connsiteX3" fmla="*/ 0 w 9245600"/>
              <a:gd name="connsiteY3" fmla="*/ 5321300 h 5321300"/>
              <a:gd name="connsiteX4" fmla="*/ 0 w 9245600"/>
              <a:gd name="connsiteY4" fmla="*/ 0 h 5321300"/>
              <a:gd name="connsiteX0" fmla="*/ 0 w 9245600"/>
              <a:gd name="connsiteY0" fmla="*/ 0 h 5321300"/>
              <a:gd name="connsiteX1" fmla="*/ 9245600 w 9245600"/>
              <a:gd name="connsiteY1" fmla="*/ 0 h 5321300"/>
              <a:gd name="connsiteX2" fmla="*/ 9245600 w 9245600"/>
              <a:gd name="connsiteY2" fmla="*/ 5321300 h 5321300"/>
              <a:gd name="connsiteX3" fmla="*/ 0 w 9245600"/>
              <a:gd name="connsiteY3" fmla="*/ 0 h 532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45600" h="5321300">
                <a:moveTo>
                  <a:pt x="0" y="0"/>
                </a:moveTo>
                <a:lnTo>
                  <a:pt x="9245600" y="0"/>
                </a:lnTo>
                <a:lnTo>
                  <a:pt x="9245600" y="532130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7093759-E05C-EE1B-A2EB-AC5F3B1D9AA7}"/>
              </a:ext>
            </a:extLst>
          </p:cNvPr>
          <p:cNvSpPr txBox="1"/>
          <p:nvPr/>
        </p:nvSpPr>
        <p:spPr>
          <a:xfrm>
            <a:off x="7478462" y="458330"/>
            <a:ext cx="4216400" cy="872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800" b="1" dirty="0">
                <a:solidFill>
                  <a:schemeClr val="bg1"/>
                </a:solidFill>
              </a:rPr>
              <a:t>INTERNATIONAL MEETING ON TRIANGULAR CO-OPERATION</a:t>
            </a:r>
            <a:endParaRPr lang="fr-FR" sz="1800" b="1" dirty="0">
              <a:solidFill>
                <a:schemeClr val="bg1"/>
              </a:solidFill>
            </a:endParaRPr>
          </a:p>
        </p:txBody>
      </p:sp>
      <p:pic>
        <p:nvPicPr>
          <p:cNvPr id="3077" name="Picture 5" descr="Bridging Cultural Gaps: How to Effectively Communicate With Clients From  Different Cultures -">
            <a:extLst>
              <a:ext uri="{FF2B5EF4-FFF2-40B4-BE49-F238E27FC236}">
                <a16:creationId xmlns:a16="http://schemas.microsoft.com/office/drawing/2014/main" id="{8A15079B-A40E-5403-454C-71D07FE1AB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2865801"/>
            <a:ext cx="3665537" cy="3027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8657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CAC3D-1B99-1ABE-69E1-CBB6EC72B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53688-E668-D51A-5FF9-59F78FD2D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17AD6-13FE-59FA-702C-A7811E174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7</a:t>
            </a:fld>
            <a:endParaRPr lang="en-GB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4840E674-8107-54CB-B155-34ACF88C9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053" y="2239701"/>
            <a:ext cx="7360909" cy="40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Brazil and </a:t>
            </a:r>
            <a:r>
              <a:rPr kumimoji="0" lang="fr-FR" altLang="fr-FR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Tanzania</a:t>
            </a:r>
            <a:r>
              <a:rPr kumimoji="0" lang="fr-FR" altLang="fr-FR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Cooperation</a:t>
            </a:r>
            <a:r>
              <a:rPr kumimoji="0" lang="fr-FR" altLang="fr-FR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in the Cotton </a:t>
            </a:r>
            <a:r>
              <a:rPr kumimoji="0" lang="fr-FR" altLang="fr-FR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Sector</a:t>
            </a:r>
            <a:r>
              <a:rPr kumimoji="0" lang="fr-FR" altLang="fr-FR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: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Diagnostic </a:t>
            </a:r>
            <a:r>
              <a:rPr kumimoji="0" lang="fr-FR" altLang="fr-FR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studies</a:t>
            </a:r>
            <a:r>
              <a:rPr kumimoji="0" lang="fr-FR" altLang="fr-FR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of </a:t>
            </a:r>
            <a:r>
              <a:rPr kumimoji="0" lang="fr-FR" altLang="fr-FR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decent</a:t>
            </a:r>
            <a:r>
              <a:rPr kumimoji="0" lang="fr-FR" altLang="fr-FR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work</a:t>
            </a:r>
            <a:r>
              <a:rPr kumimoji="0" lang="fr-FR" altLang="fr-FR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deficits</a:t>
            </a:r>
            <a:r>
              <a:rPr kumimoji="0" lang="fr-FR" altLang="fr-FR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in the </a:t>
            </a:r>
            <a:r>
              <a:rPr kumimoji="0" lang="fr-FR" altLang="fr-FR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cotton</a:t>
            </a:r>
            <a:r>
              <a:rPr kumimoji="0" lang="fr-FR" altLang="fr-FR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chain</a:t>
            </a:r>
            <a:r>
              <a:rPr kumimoji="0" lang="fr-FR" altLang="fr-FR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and </a:t>
            </a:r>
            <a:r>
              <a:rPr kumimoji="0" lang="fr-FR" altLang="fr-FR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prioritization</a:t>
            </a:r>
            <a:r>
              <a:rPr kumimoji="0" lang="fr-FR" altLang="fr-FR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of challenges </a:t>
            </a:r>
            <a:r>
              <a:rPr kumimoji="0" lang="fr-FR" altLang="fr-FR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such</a:t>
            </a:r>
            <a:r>
              <a:rPr kumimoji="0" lang="fr-FR" altLang="fr-FR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as </a:t>
            </a:r>
            <a:r>
              <a:rPr kumimoji="0" lang="fr-FR" altLang="fr-FR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child</a:t>
            </a:r>
            <a:r>
              <a:rPr kumimoji="0" lang="fr-FR" altLang="fr-FR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labor</a:t>
            </a:r>
            <a:r>
              <a:rPr kumimoji="0" lang="fr-FR" altLang="fr-FR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and social </a:t>
            </a:r>
            <a:r>
              <a:rPr kumimoji="0" lang="fr-FR" altLang="fr-FR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security</a:t>
            </a:r>
            <a:r>
              <a:rPr kumimoji="0" lang="fr-FR" altLang="fr-FR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​.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US-Brazil Initiative (2023): Partnership for </a:t>
            </a:r>
            <a:r>
              <a:rPr kumimoji="0" lang="fr-FR" altLang="fr-FR" sz="20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Workers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’ </a:t>
            </a:r>
            <a:r>
              <a:rPr kumimoji="0" lang="fr-FR" altLang="fr-FR" sz="20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Rights</a:t>
            </a:r>
            <a:endParaRPr kumimoji="0" lang="fr-FR" altLang="fr-FR" sz="20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fr-FR" altLang="fr-FR" sz="2000" b="1" dirty="0">
                <a:latin typeface="Arial" panose="020B0604020202020204" pitchFamily="34" charset="0"/>
              </a:rPr>
              <a:t>EBMO network of </a:t>
            </a:r>
            <a:r>
              <a:rPr lang="fr-FR" altLang="fr-FR" sz="2000" b="1" dirty="0" err="1">
                <a:latin typeface="Arial" panose="020B0604020202020204" pitchFamily="34" charset="0"/>
              </a:rPr>
              <a:t>employers</a:t>
            </a:r>
            <a:endParaRPr kumimoji="0" lang="fr-FR" altLang="fr-FR" sz="16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fr-FR" altLang="fr-FR" sz="20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Labor Inspection </a:t>
            </a:r>
            <a:r>
              <a:rPr kumimoji="0" lang="fr-FR" altLang="fr-FR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Strengthening</a:t>
            </a:r>
            <a:r>
              <a:rPr kumimoji="0" lang="fr-FR" altLang="fr-FR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in </a:t>
            </a:r>
            <a:r>
              <a:rPr kumimoji="0" lang="fr-FR" altLang="fr-FR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Tajikistan</a:t>
            </a:r>
            <a:r>
              <a:rPr lang="fr-FR" altLang="fr-FR" b="1" dirty="0">
                <a:latin typeface="Arial" panose="020B0604020202020204" pitchFamily="34" charset="0"/>
              </a:rPr>
              <a:t>, Romania </a:t>
            </a:r>
            <a:r>
              <a:rPr kumimoji="0" lang="fr-FR" altLang="fr-FR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and </a:t>
            </a:r>
            <a:r>
              <a:rPr kumimoji="0" lang="fr-FR" altLang="fr-FR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Uzbekistan</a:t>
            </a:r>
            <a:r>
              <a:rPr kumimoji="0" lang="fr-FR" altLang="fr-FR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: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Harmonizing</a:t>
            </a:r>
            <a:r>
              <a:rPr kumimoji="0" lang="fr-FR" altLang="fr-FR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national </a:t>
            </a:r>
            <a:r>
              <a:rPr kumimoji="0" lang="fr-FR" altLang="fr-FR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legislation</a:t>
            </a:r>
            <a:r>
              <a:rPr kumimoji="0" lang="fr-FR" altLang="fr-FR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with</a:t>
            </a:r>
            <a:r>
              <a:rPr kumimoji="0" lang="fr-FR" altLang="fr-FR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international standards and </a:t>
            </a:r>
            <a:r>
              <a:rPr kumimoji="0" lang="fr-FR" altLang="fr-FR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strengthening</a:t>
            </a:r>
            <a:r>
              <a:rPr kumimoji="0" lang="fr-FR" altLang="fr-FR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mechanisms</a:t>
            </a:r>
            <a:r>
              <a:rPr kumimoji="0" lang="fr-FR" altLang="fr-FR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for social dialogue​.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fr-FR" altLang="fr-FR" sz="18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293BCDD9-90F4-DAF5-76D1-3A3A09C9E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>
                <a:solidFill>
                  <a:srgbClr val="429A83"/>
                </a:solidFill>
              </a:rPr>
              <a:t>Examples</a:t>
            </a:r>
            <a:r>
              <a:rPr lang="fr-FR" dirty="0">
                <a:solidFill>
                  <a:srgbClr val="429A83"/>
                </a:solidFill>
              </a:rPr>
              <a:t> of Good Practices</a:t>
            </a:r>
          </a:p>
        </p:txBody>
      </p:sp>
      <p:pic>
        <p:nvPicPr>
          <p:cNvPr id="12" name="Picture Placeholder 12">
            <a:extLst>
              <a:ext uri="{FF2B5EF4-FFF2-40B4-BE49-F238E27FC236}">
                <a16:creationId xmlns:a16="http://schemas.microsoft.com/office/drawing/2014/main" id="{E136BEEC-1117-5F06-B85F-41CB67173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16" r="38816"/>
          <a:stretch>
            <a:fillRect/>
          </a:stretch>
        </p:blipFill>
        <p:spPr>
          <a:xfrm>
            <a:off x="2935162" y="0"/>
            <a:ext cx="9245600" cy="5321300"/>
          </a:xfrm>
          <a:custGeom>
            <a:avLst/>
            <a:gdLst>
              <a:gd name="connsiteX0" fmla="*/ 0 w 9245600"/>
              <a:gd name="connsiteY0" fmla="*/ 0 h 5321300"/>
              <a:gd name="connsiteX1" fmla="*/ 9245600 w 9245600"/>
              <a:gd name="connsiteY1" fmla="*/ 0 h 5321300"/>
              <a:gd name="connsiteX2" fmla="*/ 9245600 w 9245600"/>
              <a:gd name="connsiteY2" fmla="*/ 5321300 h 5321300"/>
              <a:gd name="connsiteX3" fmla="*/ 0 w 9245600"/>
              <a:gd name="connsiteY3" fmla="*/ 5321300 h 5321300"/>
              <a:gd name="connsiteX4" fmla="*/ 0 w 9245600"/>
              <a:gd name="connsiteY4" fmla="*/ 0 h 5321300"/>
              <a:gd name="connsiteX0" fmla="*/ 0 w 9245600"/>
              <a:gd name="connsiteY0" fmla="*/ 0 h 5321300"/>
              <a:gd name="connsiteX1" fmla="*/ 9245600 w 9245600"/>
              <a:gd name="connsiteY1" fmla="*/ 0 h 5321300"/>
              <a:gd name="connsiteX2" fmla="*/ 9245600 w 9245600"/>
              <a:gd name="connsiteY2" fmla="*/ 5321300 h 5321300"/>
              <a:gd name="connsiteX3" fmla="*/ 0 w 9245600"/>
              <a:gd name="connsiteY3" fmla="*/ 0 h 532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45600" h="5321300">
                <a:moveTo>
                  <a:pt x="0" y="0"/>
                </a:moveTo>
                <a:lnTo>
                  <a:pt x="9245600" y="0"/>
                </a:lnTo>
                <a:lnTo>
                  <a:pt x="9245600" y="532130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C16BD9A-0210-94E7-F6AA-66646993AB7D}"/>
              </a:ext>
            </a:extLst>
          </p:cNvPr>
          <p:cNvSpPr txBox="1"/>
          <p:nvPr/>
        </p:nvSpPr>
        <p:spPr>
          <a:xfrm>
            <a:off x="7810500" y="334444"/>
            <a:ext cx="4216400" cy="872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800" b="1" dirty="0">
                <a:solidFill>
                  <a:schemeClr val="bg1"/>
                </a:solidFill>
              </a:rPr>
              <a:t>INTERNATIONAL MEETING ON TRIANGULAR CO-OPERATION</a:t>
            </a:r>
            <a:endParaRPr lang="fr-FR" sz="1800" b="1" dirty="0">
              <a:solidFill>
                <a:schemeClr val="bg1"/>
              </a:solidFill>
            </a:endParaRPr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61A72EF0-2235-9726-BA9C-08D1FBA896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51" b="-2149"/>
          <a:stretch/>
        </p:blipFill>
        <p:spPr bwMode="auto">
          <a:xfrm>
            <a:off x="8465809" y="5023199"/>
            <a:ext cx="1234245" cy="82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36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9AD87-2EC8-E0B2-01CA-B7453D8FF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1499529"/>
            <a:ext cx="11210924" cy="720000"/>
          </a:xfrm>
        </p:spPr>
        <p:txBody>
          <a:bodyPr/>
          <a:lstStyle/>
          <a:p>
            <a:r>
              <a:rPr lang="fr-FR" sz="2800" dirty="0">
                <a:solidFill>
                  <a:srgbClr val="429A83"/>
                </a:solidFill>
                <a:latin typeface="Aptos Display" panose="020B0004020202020204" pitchFamily="34" charset="0"/>
              </a:rPr>
              <a:t>Call to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2EC18-1F50-8C78-3B6A-4CA84A4BB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836" y="2584174"/>
            <a:ext cx="4473464" cy="3073403"/>
          </a:xfr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fr-FR" altLang="fr-FR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parajita" panose="020B0502040204020203" pitchFamily="18" charset="0"/>
              </a:rPr>
              <a:t>Decent</a:t>
            </a:r>
            <a:r>
              <a:rPr kumimoji="0" lang="fr-FR" altLang="fr-FR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parajita" panose="020B0502040204020203" pitchFamily="18" charset="0"/>
              </a:rPr>
              <a:t> Work </a:t>
            </a:r>
            <a:r>
              <a:rPr lang="fr-FR" altLang="fr-FR" sz="2000" dirty="0">
                <a:solidFill>
                  <a:schemeClr val="tx1"/>
                </a:solidFill>
                <a:cs typeface="Aparajita" panose="020B0502040204020203" pitchFamily="18" charset="0"/>
              </a:rPr>
              <a:t>is </a:t>
            </a:r>
            <a:r>
              <a:rPr kumimoji="0" lang="fr-FR" altLang="fr-FR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parajita" panose="020B0502040204020203" pitchFamily="18" charset="0"/>
              </a:rPr>
              <a:t>Fundamental </a:t>
            </a:r>
            <a:r>
              <a:rPr kumimoji="0" lang="fr-FR" altLang="fr-FR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parajita" panose="020B0502040204020203" pitchFamily="18" charset="0"/>
              </a:rPr>
              <a:t>Pillar</a:t>
            </a:r>
            <a:r>
              <a:rPr kumimoji="0" lang="fr-FR" altLang="fr-FR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parajita" panose="020B0502040204020203" pitchFamily="18" charset="0"/>
              </a:rPr>
              <a:t> of Development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fr-FR" altLang="fr-FR" sz="2000" dirty="0">
                <a:solidFill>
                  <a:schemeClr val="tx1"/>
                </a:solidFill>
                <a:cs typeface="Aparajita" panose="020B0502040204020203" pitchFamily="18" charset="0"/>
              </a:rPr>
              <a:t>SSTC as part of the G20 </a:t>
            </a:r>
            <a:r>
              <a:rPr lang="fr-FR" altLang="fr-FR" sz="2000" dirty="0" err="1">
                <a:solidFill>
                  <a:schemeClr val="tx1"/>
                </a:solidFill>
                <a:cs typeface="Aparajita" panose="020B0502040204020203" pitchFamily="18" charset="0"/>
              </a:rPr>
              <a:t>mechanism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parajita" panose="020B0502040204020203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fr-FR" altLang="fr-FR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parajita" panose="020B0502040204020203" pitchFamily="18" charset="0"/>
              </a:rPr>
              <a:t>Encourage </a:t>
            </a:r>
            <a:r>
              <a:rPr kumimoji="0" lang="fr-FR" altLang="fr-FR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parajita" panose="020B0502040204020203" pitchFamily="18" charset="0"/>
              </a:rPr>
              <a:t>Private</a:t>
            </a:r>
            <a:r>
              <a:rPr kumimoji="0" lang="fr-FR" altLang="fr-FR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parajita" panose="020B0502040204020203" pitchFamily="18" charset="0"/>
              </a:rPr>
              <a:t> </a:t>
            </a:r>
            <a:r>
              <a:rPr kumimoji="0" lang="fr-FR" altLang="fr-FR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parajita" panose="020B0502040204020203" pitchFamily="18" charset="0"/>
              </a:rPr>
              <a:t>Sector</a:t>
            </a:r>
            <a:r>
              <a:rPr kumimoji="0" lang="fr-FR" altLang="fr-FR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parajita" panose="020B0502040204020203" pitchFamily="18" charset="0"/>
              </a:rPr>
              <a:t> Engagement </a:t>
            </a:r>
            <a:r>
              <a:rPr kumimoji="0" lang="fr-FR" altLang="fr-FR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parajita" panose="020B0502040204020203" pitchFamily="18" charset="0"/>
              </a:rPr>
              <a:t>while</a:t>
            </a:r>
            <a:r>
              <a:rPr kumimoji="0" lang="fr-FR" altLang="fr-FR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parajita" panose="020B0502040204020203" pitchFamily="18" charset="0"/>
              </a:rPr>
              <a:t> </a:t>
            </a:r>
            <a:r>
              <a:rPr kumimoji="0" lang="fr-FR" altLang="fr-FR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parajita" panose="020B0502040204020203" pitchFamily="18" charset="0"/>
              </a:rPr>
              <a:t>promoting</a:t>
            </a:r>
            <a:r>
              <a:rPr kumimoji="0" lang="fr-FR" altLang="fr-FR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parajita" panose="020B0502040204020203" pitchFamily="18" charset="0"/>
              </a:rPr>
              <a:t> </a:t>
            </a:r>
            <a:r>
              <a:rPr kumimoji="0" lang="fr-FR" altLang="fr-FR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parajita" panose="020B0502040204020203" pitchFamily="18" charset="0"/>
              </a:rPr>
              <a:t>human</a:t>
            </a:r>
            <a:r>
              <a:rPr kumimoji="0" lang="fr-FR" altLang="fr-FR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parajita" panose="020B0502040204020203" pitchFamily="18" charset="0"/>
              </a:rPr>
              <a:t> </a:t>
            </a:r>
            <a:r>
              <a:rPr kumimoji="0" lang="fr-FR" altLang="fr-FR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parajita" panose="020B0502040204020203" pitchFamily="18" charset="0"/>
              </a:rPr>
              <a:t>rights</a:t>
            </a:r>
            <a:endParaRPr lang="fr-FR" altLang="fr-FR" sz="2000" b="0" dirty="0">
              <a:solidFill>
                <a:schemeClr val="tx1"/>
              </a:solidFill>
              <a:cs typeface="Aparajita" panose="020B0502040204020203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fr-FR" altLang="fr-FR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parajita" panose="020B0502040204020203" pitchFamily="18" charset="0"/>
              </a:rPr>
              <a:t>Invest in Cultural </a:t>
            </a:r>
            <a:r>
              <a:rPr kumimoji="0" lang="fr-FR" altLang="fr-FR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parajita" panose="020B0502040204020203" pitchFamily="18" charset="0"/>
              </a:rPr>
              <a:t>Understanding</a:t>
            </a:r>
            <a:endParaRPr kumimoji="0" lang="fr-FR" altLang="fr-FR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parajita" panose="020B05020402040202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Raavi" panose="020B0502040204020203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5F8FE-EE60-218C-FE2D-E412E0FAA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8F71E-B966-E87C-F046-9F7B2E7E1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89A85-3D67-EB04-92DF-1DBB4FF97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8</a:t>
            </a:fld>
            <a:endParaRPr lang="en-GB"/>
          </a:p>
        </p:txBody>
      </p:sp>
      <p:pic>
        <p:nvPicPr>
          <p:cNvPr id="10" name="Picture Placeholder 12" descr="A blue and green gradient&#10;&#10;Description automatically generated">
            <a:extLst>
              <a:ext uri="{FF2B5EF4-FFF2-40B4-BE49-F238E27FC236}">
                <a16:creationId xmlns:a16="http://schemas.microsoft.com/office/drawing/2014/main" id="{6B58DC95-7631-249E-AA54-7B1D25F6C0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16" r="38816"/>
          <a:stretch>
            <a:fillRect/>
          </a:stretch>
        </p:blipFill>
        <p:spPr>
          <a:xfrm>
            <a:off x="2946400" y="-18662"/>
            <a:ext cx="9245600" cy="5321300"/>
          </a:xfrm>
          <a:custGeom>
            <a:avLst/>
            <a:gdLst>
              <a:gd name="connsiteX0" fmla="*/ 0 w 9245600"/>
              <a:gd name="connsiteY0" fmla="*/ 0 h 5321300"/>
              <a:gd name="connsiteX1" fmla="*/ 9245600 w 9245600"/>
              <a:gd name="connsiteY1" fmla="*/ 0 h 5321300"/>
              <a:gd name="connsiteX2" fmla="*/ 9245600 w 9245600"/>
              <a:gd name="connsiteY2" fmla="*/ 5321300 h 5321300"/>
              <a:gd name="connsiteX3" fmla="*/ 0 w 9245600"/>
              <a:gd name="connsiteY3" fmla="*/ 5321300 h 5321300"/>
              <a:gd name="connsiteX4" fmla="*/ 0 w 9245600"/>
              <a:gd name="connsiteY4" fmla="*/ 0 h 5321300"/>
              <a:gd name="connsiteX0" fmla="*/ 0 w 9245600"/>
              <a:gd name="connsiteY0" fmla="*/ 0 h 5321300"/>
              <a:gd name="connsiteX1" fmla="*/ 9245600 w 9245600"/>
              <a:gd name="connsiteY1" fmla="*/ 0 h 5321300"/>
              <a:gd name="connsiteX2" fmla="*/ 9245600 w 9245600"/>
              <a:gd name="connsiteY2" fmla="*/ 5321300 h 5321300"/>
              <a:gd name="connsiteX3" fmla="*/ 0 w 9245600"/>
              <a:gd name="connsiteY3" fmla="*/ 0 h 532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45600" h="5321300">
                <a:moveTo>
                  <a:pt x="0" y="0"/>
                </a:moveTo>
                <a:lnTo>
                  <a:pt x="9245600" y="0"/>
                </a:lnTo>
                <a:lnTo>
                  <a:pt x="9245600" y="532130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D78C7E2-2BBB-EA9E-CCF0-A5738E60ACA5}"/>
              </a:ext>
            </a:extLst>
          </p:cNvPr>
          <p:cNvSpPr txBox="1"/>
          <p:nvPr/>
        </p:nvSpPr>
        <p:spPr>
          <a:xfrm>
            <a:off x="7810500" y="334444"/>
            <a:ext cx="4216400" cy="872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800" b="1" dirty="0">
                <a:solidFill>
                  <a:schemeClr val="bg1"/>
                </a:solidFill>
              </a:rPr>
              <a:t>INTERNATIONAL MEETING ON TRIANGULAR CO-OPERATION</a:t>
            </a:r>
            <a:endParaRPr lang="fr-FR" sz="1800" b="1" dirty="0">
              <a:solidFill>
                <a:schemeClr val="bg1"/>
              </a:solidFill>
            </a:endParaRPr>
          </a:p>
        </p:txBody>
      </p:sp>
      <p:pic>
        <p:nvPicPr>
          <p:cNvPr id="1027" name="Picture 3" descr="What is Call to Action - Definition, meaning and examples">
            <a:extLst>
              <a:ext uri="{FF2B5EF4-FFF2-40B4-BE49-F238E27FC236}">
                <a16:creationId xmlns:a16="http://schemas.microsoft.com/office/drawing/2014/main" id="{FB42A050-10B3-D02B-C483-F76411F471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985" y="3429000"/>
            <a:ext cx="2749687" cy="282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639982"/>
      </p:ext>
    </p:extLst>
  </p:cSld>
  <p:clrMapOvr>
    <a:masterClrMapping/>
  </p:clrMapOvr>
</p:sld>
</file>

<file path=ppt/theme/theme1.xml><?xml version="1.0" encoding="utf-8"?>
<a:theme xmlns:a="http://schemas.openxmlformats.org/drawingml/2006/main" name="ILO 2020">
  <a:themeElements>
    <a:clrScheme name="ILO Jan 2020">
      <a:dk1>
        <a:srgbClr val="230050"/>
      </a:dk1>
      <a:lt1>
        <a:sysClr val="window" lastClr="FFFFFF"/>
      </a:lt1>
      <a:dk2>
        <a:srgbClr val="000000"/>
      </a:dk2>
      <a:lt2>
        <a:srgbClr val="F8FCFE"/>
      </a:lt2>
      <a:accent1>
        <a:srgbClr val="1E2DBE"/>
      </a:accent1>
      <a:accent2>
        <a:srgbClr val="FA3C4B"/>
      </a:accent2>
      <a:accent3>
        <a:srgbClr val="FFCD2D"/>
      </a:accent3>
      <a:accent4>
        <a:srgbClr val="960A55"/>
      </a:accent4>
      <a:accent5>
        <a:srgbClr val="05D2D2"/>
      </a:accent5>
      <a:accent6>
        <a:srgbClr val="8CE164"/>
      </a:accent6>
      <a:hlink>
        <a:srgbClr val="230050"/>
      </a:hlink>
      <a:folHlink>
        <a:srgbClr val="23005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glish PowerPoint Presentation" id="{8C1655DC-F382-794B-A9D0-E611FF401CD9}" vid="{94661D02-612A-A042-A427-1B928FD15C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English PowerPoint Presentation (4)</Template>
  <TotalTime>0</TotalTime>
  <Words>488</Words>
  <Application>Microsoft Office PowerPoint</Application>
  <PresentationFormat>Widescreen</PresentationFormat>
  <Paragraphs>87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Aptos Display</vt:lpstr>
      <vt:lpstr>Arial</vt:lpstr>
      <vt:lpstr>Calibri</vt:lpstr>
      <vt:lpstr>Wingdings</vt:lpstr>
      <vt:lpstr>Wingdings 3</vt:lpstr>
      <vt:lpstr>ILO 2020</vt:lpstr>
      <vt:lpstr>Promoting Decent Work through Triangular Cooperation</vt:lpstr>
      <vt:lpstr>Current Landscape of Triangular Cooperation (TrC)</vt:lpstr>
      <vt:lpstr>Proposed ILO Position and Focus Areas:</vt:lpstr>
      <vt:lpstr>Triangular cooperation in achieving the 2030 Agenda</vt:lpstr>
      <vt:lpstr>Engaging the Private Sector in TrC</vt:lpstr>
      <vt:lpstr>Bridging Cultural Gaps</vt:lpstr>
      <vt:lpstr>Examples of Good Practices</vt:lpstr>
      <vt:lpstr>Call to 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title here 40pt</dc:title>
  <dc:creator>Alves Ferreira Costa, Daniel</dc:creator>
  <cp:lastModifiedBy>Amorim, Anita</cp:lastModifiedBy>
  <cp:revision>8</cp:revision>
  <dcterms:created xsi:type="dcterms:W3CDTF">2024-06-21T08:05:10Z</dcterms:created>
  <dcterms:modified xsi:type="dcterms:W3CDTF">2024-10-04T15:24:10Z</dcterms:modified>
</cp:coreProperties>
</file>