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12"/>
  </p:notesMasterIdLst>
  <p:sldIdLst>
    <p:sldId id="256" r:id="rId2"/>
    <p:sldId id="292" r:id="rId3"/>
    <p:sldId id="297" r:id="rId4"/>
    <p:sldId id="301" r:id="rId5"/>
    <p:sldId id="264" r:id="rId6"/>
    <p:sldId id="288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0"/>
    <p:restoredTop sz="94595"/>
  </p:normalViewPr>
  <p:slideViewPr>
    <p:cSldViewPr snapToGrid="0" snapToObjects="1">
      <p:cViewPr varScale="1">
        <p:scale>
          <a:sx n="54" d="100"/>
          <a:sy n="54" d="100"/>
        </p:scale>
        <p:origin x="91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AF010-AB07-4F74-B29B-BE8F51B694AA}" type="doc">
      <dgm:prSet loTypeId="urn:microsoft.com/office/officeart/2005/8/layout/vList4" loCatId="list" qsTypeId="urn:microsoft.com/office/officeart/2005/8/quickstyle/simple5" qsCatId="simple" csTypeId="urn:microsoft.com/office/officeart/2005/8/colors/accent0_2" csCatId="mainScheme" phldr="1"/>
      <dgm:spPr/>
    </dgm:pt>
    <dgm:pt modelId="{1B09B926-2145-4C98-BEC6-52410443FA4A}">
      <dgm:prSet phldrT="[Text]" custT="1"/>
      <dgm:spPr/>
      <dgm:t>
        <a:bodyPr/>
        <a:lstStyle/>
        <a:p>
          <a:pPr algn="just"/>
          <a:r>
            <a:rPr lang="es-ES" sz="2000" b="0" i="0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Para conseguir el desarrollo económico sostenible, las sociedades deberán crear las condiciones necesarias para que las personas accedan a empleos de calidad, estimulando la economía sin dañar el medio ambiente. También tendrá que haber oportunidades laborales para toda la población en edad de trabajar, con condiciones de trabajo decentes.</a:t>
          </a:r>
          <a:endParaRPr lang="en-GB" sz="2000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1CCF6886-A17D-4FE5-9CE2-1B179FB9346E}" type="parTrans" cxnId="{1273BBD7-DFAA-40D2-A90B-D43402976BC0}">
      <dgm:prSet/>
      <dgm:spPr/>
      <dgm:t>
        <a:bodyPr/>
        <a:lstStyle/>
        <a:p>
          <a:endParaRPr lang="en-GB" sz="200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2A70F85F-47DA-4A06-B329-F5CDA519B2DD}" type="sibTrans" cxnId="{1273BBD7-DFAA-40D2-A90B-D43402976BC0}">
      <dgm:prSet/>
      <dgm:spPr/>
      <dgm:t>
        <a:bodyPr/>
        <a:lstStyle/>
        <a:p>
          <a:endParaRPr lang="en-GB" sz="200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31301ED-CCF0-4482-9FCC-AB8483A83DE0}">
      <dgm:prSet phldrT="[Text]" custT="1"/>
      <dgm:spPr/>
      <dgm:t>
        <a:bodyPr/>
        <a:lstStyle/>
        <a:p>
          <a:pPr algn="just"/>
          <a:r>
            <a:rPr lang="es-ES" sz="2000" b="0" i="0" dirty="0" smtClean="0">
              <a:solidFill>
                <a:schemeClr val="tx1"/>
              </a:solidFill>
              <a:effectLst/>
              <a:latin typeface="Times New Roman" charset="0"/>
              <a:cs typeface="Times New Roman" charset="0"/>
            </a:rPr>
            <a:t>Para que una agenda de desarrollo sostenible sea eficaz se necesitan alianzas entre los gobiernos, el sector privado y la sociedad civil. Estas alianzas se construyen sobre la base de principios y valores, una visión compartida y objetivos comunes que otorgan prioridad a las personas y al planeta, y son necesarias a nivel mundial, regional, nacional y local.</a:t>
          </a:r>
          <a:endParaRPr lang="en-GB" sz="2000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74D85A9B-2321-40FB-AC4E-87659E748336}" type="sibTrans" cxnId="{D20F4011-723A-4F67-8DB5-3D17B9E27F6F}">
      <dgm:prSet/>
      <dgm:spPr/>
      <dgm:t>
        <a:bodyPr/>
        <a:lstStyle/>
        <a:p>
          <a:endParaRPr lang="en-GB" sz="200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1E31C1D6-BE20-479E-AD0B-0E2A79C8BB65}" type="parTrans" cxnId="{D20F4011-723A-4F67-8DB5-3D17B9E27F6F}">
      <dgm:prSet/>
      <dgm:spPr/>
      <dgm:t>
        <a:bodyPr/>
        <a:lstStyle/>
        <a:p>
          <a:endParaRPr lang="en-GB" sz="200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331DDF72-BBE3-427F-8F56-9CEAB40DB165}" type="pres">
      <dgm:prSet presAssocID="{E7EAF010-AB07-4F74-B29B-BE8F51B694AA}" presName="linear" presStyleCnt="0">
        <dgm:presLayoutVars>
          <dgm:dir/>
          <dgm:resizeHandles val="exact"/>
        </dgm:presLayoutVars>
      </dgm:prSet>
      <dgm:spPr/>
    </dgm:pt>
    <dgm:pt modelId="{8E542660-8561-4345-A848-A862EE69AA6A}" type="pres">
      <dgm:prSet presAssocID="{1B09B926-2145-4C98-BEC6-52410443FA4A}" presName="comp" presStyleCnt="0"/>
      <dgm:spPr/>
    </dgm:pt>
    <dgm:pt modelId="{A9F731F4-DAFA-4E31-A404-3ADDA8C00BC7}" type="pres">
      <dgm:prSet presAssocID="{1B09B926-2145-4C98-BEC6-52410443FA4A}" presName="box" presStyleLbl="node1" presStyleIdx="0" presStyleCnt="2" custLinFactNeighborY="-2694"/>
      <dgm:spPr/>
      <dgm:t>
        <a:bodyPr/>
        <a:lstStyle/>
        <a:p>
          <a:endParaRPr lang="fr-FR"/>
        </a:p>
      </dgm:t>
    </dgm:pt>
    <dgm:pt modelId="{068E6D1A-FF3D-4AEF-B14A-477A34459056}" type="pres">
      <dgm:prSet presAssocID="{1B09B926-2145-4C98-BEC6-52410443FA4A}" presName="img" presStyleLbl="fgImgPlace1" presStyleIdx="0" presStyleCnt="2"/>
      <dgm:spPr/>
      <dgm:t>
        <a:bodyPr/>
        <a:lstStyle/>
        <a:p>
          <a:endParaRPr lang="en-GB"/>
        </a:p>
      </dgm:t>
    </dgm:pt>
    <dgm:pt modelId="{5B43B19B-94FC-4968-A628-7A34AAB16C34}" type="pres">
      <dgm:prSet presAssocID="{1B09B926-2145-4C98-BEC6-52410443FA4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827CE3-D2AF-43EF-892D-D5F127DF31B1}" type="pres">
      <dgm:prSet presAssocID="{2A70F85F-47DA-4A06-B329-F5CDA519B2DD}" presName="spacer" presStyleCnt="0"/>
      <dgm:spPr/>
    </dgm:pt>
    <dgm:pt modelId="{0738DA67-10D1-43A4-9ECC-8898DA4B69E0}" type="pres">
      <dgm:prSet presAssocID="{831301ED-CCF0-4482-9FCC-AB8483A83DE0}" presName="comp" presStyleCnt="0"/>
      <dgm:spPr/>
    </dgm:pt>
    <dgm:pt modelId="{BC162BD0-B800-46FA-9523-858A09E5E02B}" type="pres">
      <dgm:prSet presAssocID="{831301ED-CCF0-4482-9FCC-AB8483A83DE0}" presName="box" presStyleLbl="node1" presStyleIdx="1" presStyleCnt="2"/>
      <dgm:spPr/>
      <dgm:t>
        <a:bodyPr/>
        <a:lstStyle/>
        <a:p>
          <a:endParaRPr lang="fr-FR"/>
        </a:p>
      </dgm:t>
    </dgm:pt>
    <dgm:pt modelId="{A4E2F5DD-2E1B-4B86-8170-BB7D6CBBE24D}" type="pres">
      <dgm:prSet presAssocID="{831301ED-CCF0-4482-9FCC-AB8483A83DE0}" presName="img" presStyleLbl="fgImgPlace1" presStyleIdx="1" presStyleCnt="2"/>
      <dgm:spPr/>
      <dgm:t>
        <a:bodyPr/>
        <a:lstStyle/>
        <a:p>
          <a:endParaRPr lang="en-GB"/>
        </a:p>
      </dgm:t>
    </dgm:pt>
    <dgm:pt modelId="{75B82ECE-3EFF-40DF-97A4-D056D68F03AF}" type="pres">
      <dgm:prSet presAssocID="{831301ED-CCF0-4482-9FCC-AB8483A83DE0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CFAA668-3C95-4988-9D31-291A40D98E61}" type="presOf" srcId="{831301ED-CCF0-4482-9FCC-AB8483A83DE0}" destId="{BC162BD0-B800-46FA-9523-858A09E5E02B}" srcOrd="0" destOrd="0" presId="urn:microsoft.com/office/officeart/2005/8/layout/vList4"/>
    <dgm:cxn modelId="{98FBAC4F-BDBB-4BD7-9DA7-2CB047B88C43}" type="presOf" srcId="{E7EAF010-AB07-4F74-B29B-BE8F51B694AA}" destId="{331DDF72-BBE3-427F-8F56-9CEAB40DB165}" srcOrd="0" destOrd="0" presId="urn:microsoft.com/office/officeart/2005/8/layout/vList4"/>
    <dgm:cxn modelId="{D20F4011-723A-4F67-8DB5-3D17B9E27F6F}" srcId="{E7EAF010-AB07-4F74-B29B-BE8F51B694AA}" destId="{831301ED-CCF0-4482-9FCC-AB8483A83DE0}" srcOrd="1" destOrd="0" parTransId="{1E31C1D6-BE20-479E-AD0B-0E2A79C8BB65}" sibTransId="{74D85A9B-2321-40FB-AC4E-87659E748336}"/>
    <dgm:cxn modelId="{8465E6AF-1AFD-4013-9158-43CB29A5DBFD}" type="presOf" srcId="{1B09B926-2145-4C98-BEC6-52410443FA4A}" destId="{A9F731F4-DAFA-4E31-A404-3ADDA8C00BC7}" srcOrd="0" destOrd="0" presId="urn:microsoft.com/office/officeart/2005/8/layout/vList4"/>
    <dgm:cxn modelId="{1273BBD7-DFAA-40D2-A90B-D43402976BC0}" srcId="{E7EAF010-AB07-4F74-B29B-BE8F51B694AA}" destId="{1B09B926-2145-4C98-BEC6-52410443FA4A}" srcOrd="0" destOrd="0" parTransId="{1CCF6886-A17D-4FE5-9CE2-1B179FB9346E}" sibTransId="{2A70F85F-47DA-4A06-B329-F5CDA519B2DD}"/>
    <dgm:cxn modelId="{04A95698-FDB5-43A3-BCC7-4B06FAB54DCF}" type="presOf" srcId="{831301ED-CCF0-4482-9FCC-AB8483A83DE0}" destId="{75B82ECE-3EFF-40DF-97A4-D056D68F03AF}" srcOrd="1" destOrd="0" presId="urn:microsoft.com/office/officeart/2005/8/layout/vList4"/>
    <dgm:cxn modelId="{E985D72F-B4FD-48CC-AD79-A3C972A7A3BB}" type="presOf" srcId="{1B09B926-2145-4C98-BEC6-52410443FA4A}" destId="{5B43B19B-94FC-4968-A628-7A34AAB16C34}" srcOrd="1" destOrd="0" presId="urn:microsoft.com/office/officeart/2005/8/layout/vList4"/>
    <dgm:cxn modelId="{93371C60-E4C9-4C46-BB6D-C5DB3F0D9781}" type="presParOf" srcId="{331DDF72-BBE3-427F-8F56-9CEAB40DB165}" destId="{8E542660-8561-4345-A848-A862EE69AA6A}" srcOrd="0" destOrd="0" presId="urn:microsoft.com/office/officeart/2005/8/layout/vList4"/>
    <dgm:cxn modelId="{EDA6E2B7-F16C-4B9F-8A25-8D02B060A5BC}" type="presParOf" srcId="{8E542660-8561-4345-A848-A862EE69AA6A}" destId="{A9F731F4-DAFA-4E31-A404-3ADDA8C00BC7}" srcOrd="0" destOrd="0" presId="urn:microsoft.com/office/officeart/2005/8/layout/vList4"/>
    <dgm:cxn modelId="{D64CC9B9-6EA5-4ECC-8BF6-E73CAC92BAC3}" type="presParOf" srcId="{8E542660-8561-4345-A848-A862EE69AA6A}" destId="{068E6D1A-FF3D-4AEF-B14A-477A34459056}" srcOrd="1" destOrd="0" presId="urn:microsoft.com/office/officeart/2005/8/layout/vList4"/>
    <dgm:cxn modelId="{A208063E-D113-401F-B2FE-551A83B26329}" type="presParOf" srcId="{8E542660-8561-4345-A848-A862EE69AA6A}" destId="{5B43B19B-94FC-4968-A628-7A34AAB16C34}" srcOrd="2" destOrd="0" presId="urn:microsoft.com/office/officeart/2005/8/layout/vList4"/>
    <dgm:cxn modelId="{5BC84296-BD92-40E5-963E-B3643E5C9922}" type="presParOf" srcId="{331DDF72-BBE3-427F-8F56-9CEAB40DB165}" destId="{1E827CE3-D2AF-43EF-892D-D5F127DF31B1}" srcOrd="1" destOrd="0" presId="urn:microsoft.com/office/officeart/2005/8/layout/vList4"/>
    <dgm:cxn modelId="{F6688B93-AF57-4A23-97DC-FFFA70F2ED37}" type="presParOf" srcId="{331DDF72-BBE3-427F-8F56-9CEAB40DB165}" destId="{0738DA67-10D1-43A4-9ECC-8898DA4B69E0}" srcOrd="2" destOrd="0" presId="urn:microsoft.com/office/officeart/2005/8/layout/vList4"/>
    <dgm:cxn modelId="{53FB6CCF-2F0C-4321-AF4C-11C69FF550A0}" type="presParOf" srcId="{0738DA67-10D1-43A4-9ECC-8898DA4B69E0}" destId="{BC162BD0-B800-46FA-9523-858A09E5E02B}" srcOrd="0" destOrd="0" presId="urn:microsoft.com/office/officeart/2005/8/layout/vList4"/>
    <dgm:cxn modelId="{DC73E5D5-7D2D-475A-AFB4-3586CF05CFDB}" type="presParOf" srcId="{0738DA67-10D1-43A4-9ECC-8898DA4B69E0}" destId="{A4E2F5DD-2E1B-4B86-8170-BB7D6CBBE24D}" srcOrd="1" destOrd="0" presId="urn:microsoft.com/office/officeart/2005/8/layout/vList4"/>
    <dgm:cxn modelId="{6C4DC82A-EDA8-4612-8B30-73D02EF6EF14}" type="presParOf" srcId="{0738DA67-10D1-43A4-9ECC-8898DA4B69E0}" destId="{75B82ECE-3EFF-40DF-97A4-D056D68F03A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47925E-F727-437C-8682-9F8D2C3DF268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086A0048-F2E3-4EDE-9BC6-56885643C470}">
      <dgm:prSet phldrT="[Text]" custT="1"/>
      <dgm:spPr/>
      <dgm:t>
        <a:bodyPr/>
        <a:lstStyle/>
        <a:p>
          <a:r>
            <a:rPr lang="es-ES_tradnl" sz="2400" b="0" noProof="0" dirty="0" smtClean="0">
              <a:latin typeface="Times New Roman" charset="0"/>
              <a:ea typeface="Times New Roman" charset="0"/>
              <a:cs typeface="Times New Roman" charset="0"/>
            </a:rPr>
            <a:t>Lucha contra el trabajo infantil y trabajo forzoso</a:t>
          </a:r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F6FA44A-D94B-498F-848E-886CEB5AB2FB}" type="parTrans" cxnId="{211D7A1A-75C7-47CB-9AA9-7FB64A76CAF2}">
      <dgm:prSet/>
      <dgm:spPr/>
      <dgm:t>
        <a:bodyPr/>
        <a:lstStyle/>
        <a:p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E3477860-83D9-4BD1-8A5A-2D83462AA43A}" type="sibTrans" cxnId="{211D7A1A-75C7-47CB-9AA9-7FB64A76CAF2}">
      <dgm:prSet/>
      <dgm:spPr/>
      <dgm:t>
        <a:bodyPr/>
        <a:lstStyle/>
        <a:p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C5343098-0DF9-47A6-B827-14AD6C59FD22}">
      <dgm:prSet phldrT="[Text]" custT="1"/>
      <dgm:spPr/>
      <dgm:t>
        <a:bodyPr/>
        <a:lstStyle/>
        <a:p>
          <a:r>
            <a:rPr lang="es-ES_tradnl" sz="2400" b="0" noProof="0" dirty="0" smtClean="0">
              <a:latin typeface="Times New Roman" charset="0"/>
              <a:ea typeface="Times New Roman" charset="0"/>
              <a:cs typeface="Times New Roman" charset="0"/>
            </a:rPr>
            <a:t>Empleos verdes</a:t>
          </a:r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7A380A62-305A-469E-910C-8E5846A6A48E}" type="parTrans" cxnId="{817B62B3-203F-47F4-87F5-62EC6BB05625}">
      <dgm:prSet/>
      <dgm:spPr/>
      <dgm:t>
        <a:bodyPr/>
        <a:lstStyle/>
        <a:p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8C4E2F81-1D0E-4CB4-A6C6-686F595A5D19}" type="sibTrans" cxnId="{817B62B3-203F-47F4-87F5-62EC6BB05625}">
      <dgm:prSet/>
      <dgm:spPr/>
      <dgm:t>
        <a:bodyPr/>
        <a:lstStyle/>
        <a:p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5BF6CD3F-7834-4D3F-8639-F59CD220C27B}">
      <dgm:prSet phldrT="[Text]" custT="1"/>
      <dgm:spPr/>
      <dgm:t>
        <a:bodyPr/>
        <a:lstStyle/>
        <a:p>
          <a:pPr algn="ctr"/>
          <a:r>
            <a:rPr lang="es-ES_tradnl" sz="2400" b="0" noProof="0" dirty="0" smtClean="0">
              <a:latin typeface="Times New Roman" charset="0"/>
              <a:ea typeface="Times New Roman" charset="0"/>
              <a:cs typeface="Times New Roman" charset="0"/>
            </a:rPr>
            <a:t>Cooperación entre ciudades, ESS y DEL</a:t>
          </a:r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500D2157-3F44-4DF2-A162-AB2B25527D80}" type="parTrans" cxnId="{76D117AA-95B6-4908-8FD9-6F5D3064600D}">
      <dgm:prSet/>
      <dgm:spPr/>
      <dgm:t>
        <a:bodyPr/>
        <a:lstStyle/>
        <a:p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7D2AEE6E-0554-4182-8953-BE22BFFF3826}" type="sibTrans" cxnId="{76D117AA-95B6-4908-8FD9-6F5D3064600D}">
      <dgm:prSet/>
      <dgm:spPr/>
      <dgm:t>
        <a:bodyPr/>
        <a:lstStyle/>
        <a:p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AF003480-2AE0-42E2-9343-D66055899C34}">
      <dgm:prSet phldrT="[Text]" custT="1"/>
      <dgm:spPr/>
      <dgm:t>
        <a:bodyPr/>
        <a:lstStyle/>
        <a:p>
          <a:r>
            <a:rPr lang="es-ES_tradnl" sz="2400" b="0" noProof="0" dirty="0" smtClean="0">
              <a:latin typeface="Times New Roman" charset="0"/>
              <a:ea typeface="Times New Roman" charset="0"/>
              <a:cs typeface="Times New Roman" charset="0"/>
            </a:rPr>
            <a:t>Pisos de protección social y empleo público</a:t>
          </a:r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A7FA1528-CA34-4B41-BFD2-97D15970EF4D}" type="parTrans" cxnId="{450E7B9C-6BCC-4BB6-869E-69C919D3ABBE}">
      <dgm:prSet/>
      <dgm:spPr/>
      <dgm:t>
        <a:bodyPr/>
        <a:lstStyle/>
        <a:p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A03FF3CB-52AF-413A-9E04-7874A112DCFB}" type="sibTrans" cxnId="{450E7B9C-6BCC-4BB6-869E-69C919D3ABBE}">
      <dgm:prSet/>
      <dgm:spPr/>
      <dgm:t>
        <a:bodyPr/>
        <a:lstStyle/>
        <a:p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64A964BC-B525-4730-95CA-0C3CE5ADD6BD}">
      <dgm:prSet custT="1"/>
      <dgm:spPr/>
      <dgm:t>
        <a:bodyPr/>
        <a:lstStyle/>
        <a:p>
          <a:r>
            <a:rPr lang="es-ES_tradnl" sz="2400" b="0" noProof="0" dirty="0" smtClean="0">
              <a:latin typeface="Times New Roman" charset="0"/>
              <a:ea typeface="Times New Roman" charset="0"/>
              <a:cs typeface="Times New Roman" charset="0"/>
            </a:rPr>
            <a:t>Cooperación frágil-frágil</a:t>
          </a:r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4B00AC9D-52AE-4FC6-AF8A-022263DC0437}" type="parTrans" cxnId="{434DBE80-3B44-4A04-A2B4-5C88BABC957A}">
      <dgm:prSet/>
      <dgm:spPr/>
      <dgm:t>
        <a:bodyPr/>
        <a:lstStyle/>
        <a:p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9E54AB3-EFF2-4647-90A2-5C5336EADC42}" type="sibTrans" cxnId="{434DBE80-3B44-4A04-A2B4-5C88BABC957A}">
      <dgm:prSet/>
      <dgm:spPr/>
      <dgm:t>
        <a:bodyPr/>
        <a:lstStyle/>
        <a:p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A60E3706-C205-47FE-B0EA-751F707BE569}">
      <dgm:prSet custT="1"/>
      <dgm:spPr/>
      <dgm:t>
        <a:bodyPr/>
        <a:lstStyle/>
        <a:p>
          <a:r>
            <a:rPr lang="es-ES_tradnl" sz="2400" b="0" noProof="0" dirty="0" smtClean="0">
              <a:latin typeface="Times New Roman" charset="0"/>
              <a:ea typeface="Times New Roman" charset="0"/>
              <a:cs typeface="Times New Roman" charset="0"/>
            </a:rPr>
            <a:t>Diálogo social</a:t>
          </a:r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9A74B071-2080-436C-93E9-7FB881460AAF}" type="parTrans" cxnId="{05743C86-FE14-432C-9472-392A87B72830}">
      <dgm:prSet/>
      <dgm:spPr/>
      <dgm:t>
        <a:bodyPr/>
        <a:lstStyle/>
        <a:p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8512CC15-83F1-42D3-9348-1BEE5C27DB75}" type="sibTrans" cxnId="{05743C86-FE14-432C-9472-392A87B72830}">
      <dgm:prSet/>
      <dgm:spPr/>
      <dgm:t>
        <a:bodyPr/>
        <a:lstStyle/>
        <a:p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72E11B1E-67B3-4BFA-B35B-B4F7952264A5}">
      <dgm:prSet custT="1"/>
      <dgm:spPr/>
      <dgm:t>
        <a:bodyPr/>
        <a:lstStyle/>
        <a:p>
          <a:r>
            <a:rPr lang="es-ES_tradnl" sz="2400" b="0" noProof="0" dirty="0" smtClean="0">
              <a:latin typeface="Times New Roman" charset="0"/>
              <a:ea typeface="Times New Roman" charset="0"/>
              <a:cs typeface="Times New Roman" charset="0"/>
            </a:rPr>
            <a:t>Migración laboral</a:t>
          </a:r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29EEDB4B-7D4D-4EE6-B441-E8CDDF2E9480}" type="parTrans" cxnId="{9202FC34-D821-4A61-969C-2A1433109E33}">
      <dgm:prSet/>
      <dgm:spPr/>
      <dgm:t>
        <a:bodyPr/>
        <a:lstStyle/>
        <a:p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4AC51760-B0BC-4E31-A89D-42953A73AC71}" type="sibTrans" cxnId="{9202FC34-D821-4A61-969C-2A1433109E33}">
      <dgm:prSet/>
      <dgm:spPr/>
      <dgm:t>
        <a:bodyPr/>
        <a:lstStyle/>
        <a:p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8CA9CCB-A529-416E-9171-15BBC0727583}">
      <dgm:prSet/>
      <dgm:spPr/>
      <dgm:t>
        <a:bodyPr/>
        <a:lstStyle/>
        <a:p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DA693B5A-E802-45D3-87E8-1202BC8BA220}" type="parTrans" cxnId="{56F5F662-5E37-4668-B0C8-4C1754A4CB5C}">
      <dgm:prSet/>
      <dgm:spPr/>
      <dgm:t>
        <a:bodyPr/>
        <a:lstStyle/>
        <a:p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4C8115AD-9597-4EBD-9289-28B11F784FA9}" type="sibTrans" cxnId="{56F5F662-5E37-4668-B0C8-4C1754A4CB5C}">
      <dgm:prSet/>
      <dgm:spPr/>
      <dgm:t>
        <a:bodyPr/>
        <a:lstStyle/>
        <a:p>
          <a:endParaRPr lang="es-ES_tradnl" sz="2400" b="0" noProof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2BF48971-621B-4B9C-8CAF-09F1C8CDB538}" type="pres">
      <dgm:prSet presAssocID="{2347925E-F727-437C-8682-9F8D2C3DF268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B47E9B3-7E13-472E-8D31-61D8EC12155F}" type="pres">
      <dgm:prSet presAssocID="{2347925E-F727-437C-8682-9F8D2C3DF268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DDE1F9-12E2-4C89-9FC0-CE1CAAC1E31B}" type="pres">
      <dgm:prSet presAssocID="{2347925E-F727-437C-8682-9F8D2C3DF268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BC37EB-75AF-4C21-9FFD-FBF680E0B3FA}" type="pres">
      <dgm:prSet presAssocID="{2347925E-F727-437C-8682-9F8D2C3DF268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8CEE2D-9495-41FC-BF9A-D7B5F0A16F41}" type="pres">
      <dgm:prSet presAssocID="{2347925E-F727-437C-8682-9F8D2C3DF268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1CF2A3-E897-4C9E-82BE-3792F37E2588}" type="pres">
      <dgm:prSet presAssocID="{2347925E-F727-437C-8682-9F8D2C3DF268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B22488-CC7C-4C50-9C83-A7AEC9B9E07F}" type="pres">
      <dgm:prSet presAssocID="{2347925E-F727-437C-8682-9F8D2C3DF268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EBFBA3-E65E-465B-AB4B-9D539C03F823}" type="pres">
      <dgm:prSet presAssocID="{2347925E-F727-437C-8682-9F8D2C3DF268}" presName="ellipse7" presStyleLbl="vennNode1" presStyleIdx="6" presStyleCnt="7" custLinFactNeighborX="5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17B62B3-203F-47F4-87F5-62EC6BB05625}" srcId="{2347925E-F727-437C-8682-9F8D2C3DF268}" destId="{C5343098-0DF9-47A6-B827-14AD6C59FD22}" srcOrd="1" destOrd="0" parTransId="{7A380A62-305A-469E-910C-8E5846A6A48E}" sibTransId="{8C4E2F81-1D0E-4CB4-A6C6-686F595A5D19}"/>
    <dgm:cxn modelId="{05743C86-FE14-432C-9472-392A87B72830}" srcId="{2347925E-F727-437C-8682-9F8D2C3DF268}" destId="{A60E3706-C205-47FE-B0EA-751F707BE569}" srcOrd="5" destOrd="0" parTransId="{9A74B071-2080-436C-93E9-7FB881460AAF}" sibTransId="{8512CC15-83F1-42D3-9348-1BEE5C27DB75}"/>
    <dgm:cxn modelId="{DF3D36C2-2B02-4C20-BAE8-14E0143506DE}" type="presOf" srcId="{AF003480-2AE0-42E2-9343-D66055899C34}" destId="{F78CEE2D-9495-41FC-BF9A-D7B5F0A16F41}" srcOrd="0" destOrd="0" presId="urn:microsoft.com/office/officeart/2005/8/layout/rings+Icon"/>
    <dgm:cxn modelId="{27F5042B-171D-4FCB-91C9-2F4944DC6F2B}" type="presOf" srcId="{2347925E-F727-437C-8682-9F8D2C3DF268}" destId="{2BF48971-621B-4B9C-8CAF-09F1C8CDB538}" srcOrd="0" destOrd="0" presId="urn:microsoft.com/office/officeart/2005/8/layout/rings+Icon"/>
    <dgm:cxn modelId="{76D117AA-95B6-4908-8FD9-6F5D3064600D}" srcId="{2347925E-F727-437C-8682-9F8D2C3DF268}" destId="{5BF6CD3F-7834-4D3F-8639-F59CD220C27B}" srcOrd="2" destOrd="0" parTransId="{500D2157-3F44-4DF2-A162-AB2B25527D80}" sibTransId="{7D2AEE6E-0554-4182-8953-BE22BFFF3826}"/>
    <dgm:cxn modelId="{450E7B9C-6BCC-4BB6-869E-69C919D3ABBE}" srcId="{2347925E-F727-437C-8682-9F8D2C3DF268}" destId="{AF003480-2AE0-42E2-9343-D66055899C34}" srcOrd="3" destOrd="0" parTransId="{A7FA1528-CA34-4B41-BFD2-97D15970EF4D}" sibTransId="{A03FF3CB-52AF-413A-9E04-7874A112DCFB}"/>
    <dgm:cxn modelId="{9EC277E3-67E6-4C6F-97FB-D56ED2C69F42}" type="presOf" srcId="{72E11B1E-67B3-4BFA-B35B-B4F7952264A5}" destId="{D5EBFBA3-E65E-465B-AB4B-9D539C03F823}" srcOrd="0" destOrd="0" presId="urn:microsoft.com/office/officeart/2005/8/layout/rings+Icon"/>
    <dgm:cxn modelId="{211D7A1A-75C7-47CB-9AA9-7FB64A76CAF2}" srcId="{2347925E-F727-437C-8682-9F8D2C3DF268}" destId="{086A0048-F2E3-4EDE-9BC6-56885643C470}" srcOrd="0" destOrd="0" parTransId="{3F6FA44A-D94B-498F-848E-886CEB5AB2FB}" sibTransId="{E3477860-83D9-4BD1-8A5A-2D83462AA43A}"/>
    <dgm:cxn modelId="{9202FC34-D821-4A61-969C-2A1433109E33}" srcId="{2347925E-F727-437C-8682-9F8D2C3DF268}" destId="{72E11B1E-67B3-4BFA-B35B-B4F7952264A5}" srcOrd="6" destOrd="0" parTransId="{29EEDB4B-7D4D-4EE6-B441-E8CDDF2E9480}" sibTransId="{4AC51760-B0BC-4E31-A89D-42953A73AC71}"/>
    <dgm:cxn modelId="{56F5F662-5E37-4668-B0C8-4C1754A4CB5C}" srcId="{2347925E-F727-437C-8682-9F8D2C3DF268}" destId="{38CA9CCB-A529-416E-9171-15BBC0727583}" srcOrd="7" destOrd="0" parTransId="{DA693B5A-E802-45D3-87E8-1202BC8BA220}" sibTransId="{4C8115AD-9597-4EBD-9289-28B11F784FA9}"/>
    <dgm:cxn modelId="{514A02D4-89BF-4424-BB46-6B44C7E7F9CB}" type="presOf" srcId="{086A0048-F2E3-4EDE-9BC6-56885643C470}" destId="{DB47E9B3-7E13-472E-8D31-61D8EC12155F}" srcOrd="0" destOrd="0" presId="urn:microsoft.com/office/officeart/2005/8/layout/rings+Icon"/>
    <dgm:cxn modelId="{81BF1A86-6F50-4F0D-A438-6CDAE50B6729}" type="presOf" srcId="{C5343098-0DF9-47A6-B827-14AD6C59FD22}" destId="{A1DDE1F9-12E2-4C89-9FC0-CE1CAAC1E31B}" srcOrd="0" destOrd="0" presId="urn:microsoft.com/office/officeart/2005/8/layout/rings+Icon"/>
    <dgm:cxn modelId="{6EFABC9D-1355-4DBA-AB26-4750AB3FC7C9}" type="presOf" srcId="{64A964BC-B525-4730-95CA-0C3CE5ADD6BD}" destId="{4B1CF2A3-E897-4C9E-82BE-3792F37E2588}" srcOrd="0" destOrd="0" presId="urn:microsoft.com/office/officeart/2005/8/layout/rings+Icon"/>
    <dgm:cxn modelId="{BC58D339-5218-45D9-A35B-2128FD84AE4C}" type="presOf" srcId="{A60E3706-C205-47FE-B0EA-751F707BE569}" destId="{03B22488-CC7C-4C50-9C83-A7AEC9B9E07F}" srcOrd="0" destOrd="0" presId="urn:microsoft.com/office/officeart/2005/8/layout/rings+Icon"/>
    <dgm:cxn modelId="{434DBE80-3B44-4A04-A2B4-5C88BABC957A}" srcId="{2347925E-F727-437C-8682-9F8D2C3DF268}" destId="{64A964BC-B525-4730-95CA-0C3CE5ADD6BD}" srcOrd="4" destOrd="0" parTransId="{4B00AC9D-52AE-4FC6-AF8A-022263DC0437}" sibTransId="{39E54AB3-EFF2-4647-90A2-5C5336EADC42}"/>
    <dgm:cxn modelId="{CC60D7D2-EF43-4A9B-A6DC-74515F688105}" type="presOf" srcId="{5BF6CD3F-7834-4D3F-8639-F59CD220C27B}" destId="{59BC37EB-75AF-4C21-9FFD-FBF680E0B3FA}" srcOrd="0" destOrd="0" presId="urn:microsoft.com/office/officeart/2005/8/layout/rings+Icon"/>
    <dgm:cxn modelId="{DAF069ED-AAEF-4E1D-A7D6-8CFF52788BAB}" type="presParOf" srcId="{2BF48971-621B-4B9C-8CAF-09F1C8CDB538}" destId="{DB47E9B3-7E13-472E-8D31-61D8EC12155F}" srcOrd="0" destOrd="0" presId="urn:microsoft.com/office/officeart/2005/8/layout/rings+Icon"/>
    <dgm:cxn modelId="{D0E1C940-CF8A-43BA-A276-AFDF98B8EFE4}" type="presParOf" srcId="{2BF48971-621B-4B9C-8CAF-09F1C8CDB538}" destId="{A1DDE1F9-12E2-4C89-9FC0-CE1CAAC1E31B}" srcOrd="1" destOrd="0" presId="urn:microsoft.com/office/officeart/2005/8/layout/rings+Icon"/>
    <dgm:cxn modelId="{83DF9CD4-320F-4827-946C-22830AB96904}" type="presParOf" srcId="{2BF48971-621B-4B9C-8CAF-09F1C8CDB538}" destId="{59BC37EB-75AF-4C21-9FFD-FBF680E0B3FA}" srcOrd="2" destOrd="0" presId="urn:microsoft.com/office/officeart/2005/8/layout/rings+Icon"/>
    <dgm:cxn modelId="{F0DC53F9-E7B3-47F1-82EF-B1EF1EE08887}" type="presParOf" srcId="{2BF48971-621B-4B9C-8CAF-09F1C8CDB538}" destId="{F78CEE2D-9495-41FC-BF9A-D7B5F0A16F41}" srcOrd="3" destOrd="0" presId="urn:microsoft.com/office/officeart/2005/8/layout/rings+Icon"/>
    <dgm:cxn modelId="{1BF99D37-0505-445F-9D15-61501C44AEB0}" type="presParOf" srcId="{2BF48971-621B-4B9C-8CAF-09F1C8CDB538}" destId="{4B1CF2A3-E897-4C9E-82BE-3792F37E2588}" srcOrd="4" destOrd="0" presId="urn:microsoft.com/office/officeart/2005/8/layout/rings+Icon"/>
    <dgm:cxn modelId="{525ABE3A-A92D-4CB0-AFC3-BFCCCF2A3A6D}" type="presParOf" srcId="{2BF48971-621B-4B9C-8CAF-09F1C8CDB538}" destId="{03B22488-CC7C-4C50-9C83-A7AEC9B9E07F}" srcOrd="5" destOrd="0" presId="urn:microsoft.com/office/officeart/2005/8/layout/rings+Icon"/>
    <dgm:cxn modelId="{CC0B4474-7D8F-4CAF-9846-EA7133282B0D}" type="presParOf" srcId="{2BF48971-621B-4B9C-8CAF-09F1C8CDB538}" destId="{D5EBFBA3-E65E-465B-AB4B-9D539C03F823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731F4-DAFA-4E31-A404-3ADDA8C00BC7}">
      <dsp:nvSpPr>
        <dsp:cNvPr id="0" name=""/>
        <dsp:cNvSpPr/>
      </dsp:nvSpPr>
      <dsp:spPr>
        <a:xfrm>
          <a:off x="0" y="0"/>
          <a:ext cx="9866670" cy="203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Para conseguir el desarrollo económico sostenible, las sociedades deberán crear las condiciones necesarias para que las personas accedan a empleos de calidad, estimulando la economía sin dañar el medio ambiente. También tendrá que haber oportunidades laborales para toda la población en edad de trabajar, con condiciones de trabajo decentes.</a:t>
          </a:r>
          <a:endParaRPr lang="en-GB" sz="2000" kern="1200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177095" y="0"/>
        <a:ext cx="7689574" cy="2037614"/>
      </dsp:txXfrm>
    </dsp:sp>
    <dsp:sp modelId="{068E6D1A-FF3D-4AEF-B14A-477A34459056}">
      <dsp:nvSpPr>
        <dsp:cNvPr id="0" name=""/>
        <dsp:cNvSpPr/>
      </dsp:nvSpPr>
      <dsp:spPr>
        <a:xfrm>
          <a:off x="203761" y="203761"/>
          <a:ext cx="1973334" cy="163009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C162BD0-B800-46FA-9523-858A09E5E02B}">
      <dsp:nvSpPr>
        <dsp:cNvPr id="0" name=""/>
        <dsp:cNvSpPr/>
      </dsp:nvSpPr>
      <dsp:spPr>
        <a:xfrm>
          <a:off x="0" y="2241376"/>
          <a:ext cx="9866670" cy="203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>
              <a:solidFill>
                <a:schemeClr val="tx1"/>
              </a:solidFill>
              <a:effectLst/>
              <a:latin typeface="Times New Roman" charset="0"/>
              <a:cs typeface="Times New Roman" charset="0"/>
            </a:rPr>
            <a:t>Para que una agenda de desarrollo sostenible sea eficaz se necesitan alianzas entre los gobiernos, el sector privado y la sociedad civil. Estas alianzas se construyen sobre la base de principios y valores, una visión compartida y objetivos comunes que otorgan prioridad a las personas y al planeta, y son necesarias a nivel mundial, regional, nacional y local.</a:t>
          </a:r>
          <a:endParaRPr lang="en-GB" sz="2000" kern="1200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177095" y="2241376"/>
        <a:ext cx="7689574" cy="2037614"/>
      </dsp:txXfrm>
    </dsp:sp>
    <dsp:sp modelId="{A4E2F5DD-2E1B-4B86-8170-BB7D6CBBE24D}">
      <dsp:nvSpPr>
        <dsp:cNvPr id="0" name=""/>
        <dsp:cNvSpPr/>
      </dsp:nvSpPr>
      <dsp:spPr>
        <a:xfrm>
          <a:off x="203761" y="2445137"/>
          <a:ext cx="1973334" cy="163009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7E9B3-7E13-472E-8D31-61D8EC12155F}">
      <dsp:nvSpPr>
        <dsp:cNvPr id="0" name=""/>
        <dsp:cNvSpPr/>
      </dsp:nvSpPr>
      <dsp:spPr>
        <a:xfrm>
          <a:off x="0" y="337561"/>
          <a:ext cx="2942576" cy="294262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0" kern="1200" noProof="0" dirty="0" smtClean="0">
              <a:latin typeface="Times New Roman" charset="0"/>
              <a:ea typeface="Times New Roman" charset="0"/>
              <a:cs typeface="Times New Roman" charset="0"/>
            </a:rPr>
            <a:t>Lucha contra el trabajo infantil y trabajo forzoso</a:t>
          </a:r>
          <a:endParaRPr lang="es-ES_tradnl" sz="2400" b="0" kern="1200" noProof="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30930" y="768498"/>
        <a:ext cx="2080716" cy="2080751"/>
      </dsp:txXfrm>
    </dsp:sp>
    <dsp:sp modelId="{A1DDE1F9-12E2-4C89-9FC0-CE1CAAC1E31B}">
      <dsp:nvSpPr>
        <dsp:cNvPr id="0" name=""/>
        <dsp:cNvSpPr/>
      </dsp:nvSpPr>
      <dsp:spPr>
        <a:xfrm>
          <a:off x="1506646" y="2502774"/>
          <a:ext cx="2942576" cy="2942625"/>
        </a:xfrm>
        <a:prstGeom prst="ellipse">
          <a:avLst/>
        </a:prstGeom>
        <a:solidFill>
          <a:schemeClr val="accent3">
            <a:alpha val="50000"/>
            <a:hueOff val="-238900"/>
            <a:satOff val="197"/>
            <a:lumOff val="-1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0" kern="1200" noProof="0" dirty="0" smtClean="0">
              <a:latin typeface="Times New Roman" charset="0"/>
              <a:ea typeface="Times New Roman" charset="0"/>
              <a:cs typeface="Times New Roman" charset="0"/>
            </a:rPr>
            <a:t>Empleos verdes</a:t>
          </a:r>
          <a:endParaRPr lang="es-ES_tradnl" sz="2400" b="0" kern="1200" noProof="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937576" y="2933711"/>
        <a:ext cx="2080716" cy="2080751"/>
      </dsp:txXfrm>
    </dsp:sp>
    <dsp:sp modelId="{59BC37EB-75AF-4C21-9FFD-FBF680E0B3FA}">
      <dsp:nvSpPr>
        <dsp:cNvPr id="0" name=""/>
        <dsp:cNvSpPr/>
      </dsp:nvSpPr>
      <dsp:spPr>
        <a:xfrm>
          <a:off x="3014492" y="337561"/>
          <a:ext cx="2942576" cy="2942625"/>
        </a:xfrm>
        <a:prstGeom prst="ellipse">
          <a:avLst/>
        </a:prstGeom>
        <a:solidFill>
          <a:schemeClr val="accent3">
            <a:alpha val="50000"/>
            <a:hueOff val="-477801"/>
            <a:satOff val="393"/>
            <a:lumOff val="-3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0" kern="1200" noProof="0" dirty="0" smtClean="0">
              <a:latin typeface="Times New Roman" charset="0"/>
              <a:ea typeface="Times New Roman" charset="0"/>
              <a:cs typeface="Times New Roman" charset="0"/>
            </a:rPr>
            <a:t>Cooperación entre ciudades, ESS y DEL</a:t>
          </a:r>
          <a:endParaRPr lang="es-ES_tradnl" sz="2400" b="0" kern="1200" noProof="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445422" y="768498"/>
        <a:ext cx="2080716" cy="2080751"/>
      </dsp:txXfrm>
    </dsp:sp>
    <dsp:sp modelId="{F78CEE2D-9495-41FC-BF9A-D7B5F0A16F41}">
      <dsp:nvSpPr>
        <dsp:cNvPr id="0" name=""/>
        <dsp:cNvSpPr/>
      </dsp:nvSpPr>
      <dsp:spPr>
        <a:xfrm>
          <a:off x="4521139" y="2502774"/>
          <a:ext cx="2942576" cy="2942625"/>
        </a:xfrm>
        <a:prstGeom prst="ellipse">
          <a:avLst/>
        </a:prstGeom>
        <a:solidFill>
          <a:schemeClr val="accent3">
            <a:alpha val="50000"/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0" kern="1200" noProof="0" dirty="0" smtClean="0">
              <a:latin typeface="Times New Roman" charset="0"/>
              <a:ea typeface="Times New Roman" charset="0"/>
              <a:cs typeface="Times New Roman" charset="0"/>
            </a:rPr>
            <a:t>Pisos de protección social y empleo público</a:t>
          </a:r>
          <a:endParaRPr lang="es-ES_tradnl" sz="2400" b="0" kern="1200" noProof="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952069" y="2933711"/>
        <a:ext cx="2080716" cy="2080751"/>
      </dsp:txXfrm>
    </dsp:sp>
    <dsp:sp modelId="{4B1CF2A3-E897-4C9E-82BE-3792F37E2588}">
      <dsp:nvSpPr>
        <dsp:cNvPr id="0" name=""/>
        <dsp:cNvSpPr/>
      </dsp:nvSpPr>
      <dsp:spPr>
        <a:xfrm>
          <a:off x="6028985" y="337561"/>
          <a:ext cx="2942576" cy="2942625"/>
        </a:xfrm>
        <a:prstGeom prst="ellipse">
          <a:avLst/>
        </a:prstGeom>
        <a:solidFill>
          <a:schemeClr val="accent3">
            <a:alpha val="50000"/>
            <a:hueOff val="-955602"/>
            <a:satOff val="787"/>
            <a:lumOff val="-65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0" kern="1200" noProof="0" dirty="0" smtClean="0">
              <a:latin typeface="Times New Roman" charset="0"/>
              <a:ea typeface="Times New Roman" charset="0"/>
              <a:cs typeface="Times New Roman" charset="0"/>
            </a:rPr>
            <a:t>Cooperación frágil-frágil</a:t>
          </a:r>
          <a:endParaRPr lang="es-ES_tradnl" sz="2400" b="0" kern="1200" noProof="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459915" y="768498"/>
        <a:ext cx="2080716" cy="2080751"/>
      </dsp:txXfrm>
    </dsp:sp>
    <dsp:sp modelId="{03B22488-CC7C-4C50-9C83-A7AEC9B9E07F}">
      <dsp:nvSpPr>
        <dsp:cNvPr id="0" name=""/>
        <dsp:cNvSpPr/>
      </dsp:nvSpPr>
      <dsp:spPr>
        <a:xfrm>
          <a:off x="7535632" y="2502774"/>
          <a:ext cx="2942576" cy="2942625"/>
        </a:xfrm>
        <a:prstGeom prst="ellipse">
          <a:avLst/>
        </a:prstGeom>
        <a:solidFill>
          <a:schemeClr val="accent3">
            <a:alpha val="50000"/>
            <a:hueOff val="-1194502"/>
            <a:satOff val="983"/>
            <a:lumOff val="-8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0" kern="1200" noProof="0" dirty="0" smtClean="0">
              <a:latin typeface="Times New Roman" charset="0"/>
              <a:ea typeface="Times New Roman" charset="0"/>
              <a:cs typeface="Times New Roman" charset="0"/>
            </a:rPr>
            <a:t>Diálogo social</a:t>
          </a:r>
          <a:endParaRPr lang="es-ES_tradnl" sz="2400" b="0" kern="1200" noProof="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966562" y="2933711"/>
        <a:ext cx="2080716" cy="2080751"/>
      </dsp:txXfrm>
    </dsp:sp>
    <dsp:sp modelId="{D5EBFBA3-E65E-465B-AB4B-9D539C03F823}">
      <dsp:nvSpPr>
        <dsp:cNvPr id="0" name=""/>
        <dsp:cNvSpPr/>
      </dsp:nvSpPr>
      <dsp:spPr>
        <a:xfrm>
          <a:off x="9043477" y="337561"/>
          <a:ext cx="2942576" cy="2942625"/>
        </a:xfrm>
        <a:prstGeom prst="ellipse">
          <a:avLst/>
        </a:prstGeom>
        <a:solidFill>
          <a:schemeClr val="accent3">
            <a:alpha val="50000"/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0" kern="1200" noProof="0" dirty="0" smtClean="0">
              <a:latin typeface="Times New Roman" charset="0"/>
              <a:ea typeface="Times New Roman" charset="0"/>
              <a:cs typeface="Times New Roman" charset="0"/>
            </a:rPr>
            <a:t>Migración laboral</a:t>
          </a:r>
          <a:endParaRPr lang="es-ES_tradnl" sz="2400" b="0" kern="1200" noProof="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9474407" y="768498"/>
        <a:ext cx="2080716" cy="2080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A1629-886D-4830-826E-6C09A9677863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602F4-FC82-4CF6-A742-0827A0552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7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EC042-CA9C-4434-94AC-9EAECB6939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82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2CEB4C-364C-674E-A933-C3977187AE0B}" type="datetime1">
              <a:rPr lang="id-ID" smtClean="0"/>
              <a:pPr/>
              <a:t>23/10/2020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A8B1A-13F2-1446-8603-74185E46CFC5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292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7FC5-D695-5A45-B15F-4ACA2795A20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EB2D-4885-454B-A757-CE1C981C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0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7FC5-D695-5A45-B15F-4ACA2795A20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EB2D-4885-454B-A757-CE1C981C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8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7FC5-D695-5A45-B15F-4ACA2795A20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EB2D-4885-454B-A757-CE1C981CDF1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2580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7FC5-D695-5A45-B15F-4ACA2795A20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EB2D-4885-454B-A757-CE1C981C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6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7FC5-D695-5A45-B15F-4ACA2795A20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EB2D-4885-454B-A757-CE1C981CDF1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0140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7FC5-D695-5A45-B15F-4ACA2795A20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EB2D-4885-454B-A757-CE1C981C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2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7FC5-D695-5A45-B15F-4ACA2795A20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EB2D-4885-454B-A757-CE1C981C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3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7FC5-D695-5A45-B15F-4ACA2795A20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EB2D-4885-454B-A757-CE1C981C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2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7FC5-D695-5A45-B15F-4ACA2795A20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EB2D-4885-454B-A757-CE1C981C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7FC5-D695-5A45-B15F-4ACA2795A20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EB2D-4885-454B-A757-CE1C981C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7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7FC5-D695-5A45-B15F-4ACA2795A20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EB2D-4885-454B-A757-CE1C981C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8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7FC5-D695-5A45-B15F-4ACA2795A20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EB2D-4885-454B-A757-CE1C981C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3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7FC5-D695-5A45-B15F-4ACA2795A20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EB2D-4885-454B-A757-CE1C981C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5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7FC5-D695-5A45-B15F-4ACA2795A20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EB2D-4885-454B-A757-CE1C981C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7FC5-D695-5A45-B15F-4ACA2795A20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EB2D-4885-454B-A757-CE1C981C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5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7FC5-D695-5A45-B15F-4ACA2795A20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EB2D-4885-454B-A757-CE1C981C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9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A7FC5-D695-5A45-B15F-4ACA2795A20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F1EB2D-4885-454B-A757-CE1C981C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7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9477" y="280817"/>
            <a:ext cx="8263234" cy="1646302"/>
          </a:xfrm>
        </p:spPr>
        <p:txBody>
          <a:bodyPr/>
          <a:lstStyle/>
          <a:p>
            <a:pPr algn="ctr"/>
            <a:r>
              <a:rPr lang="en-US" sz="4000" dirty="0" err="1" smtClean="0"/>
              <a:t>Cooperación</a:t>
            </a:r>
            <a:r>
              <a:rPr lang="en-US" sz="4000" dirty="0" smtClean="0"/>
              <a:t> Sur-Sur y Triangular (</a:t>
            </a:r>
            <a:r>
              <a:rPr lang="en-US" sz="4000" dirty="0" err="1" smtClean="0"/>
              <a:t>CSSyT</a:t>
            </a:r>
            <a:r>
              <a:rPr lang="en-US" sz="4000" dirty="0" smtClean="0"/>
              <a:t>) y el </a:t>
            </a:r>
            <a:r>
              <a:rPr lang="en-US" sz="4000" dirty="0" err="1" smtClean="0"/>
              <a:t>Aprendizaje</a:t>
            </a:r>
            <a:r>
              <a:rPr lang="en-US" sz="4000" dirty="0" smtClean="0"/>
              <a:t>, </a:t>
            </a:r>
            <a:r>
              <a:rPr lang="en-US" sz="4000" dirty="0" err="1" smtClean="0"/>
              <a:t>grupos</a:t>
            </a:r>
            <a:r>
              <a:rPr lang="en-US" sz="4000" dirty="0" smtClean="0"/>
              <a:t> </a:t>
            </a:r>
            <a:r>
              <a:rPr lang="en-US" sz="4000" dirty="0" err="1" smtClean="0"/>
              <a:t>vulnerables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811" y="5590140"/>
            <a:ext cx="7766936" cy="10968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Anita Amorim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PARDEV/OIT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442" y="1937601"/>
            <a:ext cx="5683305" cy="31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721722"/>
            <a:ext cx="18383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2060849"/>
            <a:ext cx="178541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31" y="2060850"/>
            <a:ext cx="5606930" cy="337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9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03" y="137786"/>
            <a:ext cx="8690975" cy="620688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latin typeface="Arial" pitchFamily="34" charset="0"/>
                <a:cs typeface="Arial" pitchFamily="34" charset="0"/>
              </a:rPr>
              <a:t>La cooperaci</a:t>
            </a:r>
            <a:r>
              <a:rPr lang="es-ES_tradnl" sz="2600" b="1" dirty="0" err="1" smtClean="0">
                <a:latin typeface="Arial" pitchFamily="34" charset="0"/>
                <a:cs typeface="Arial" pitchFamily="34" charset="0"/>
              </a:rPr>
              <a:t>ón</a:t>
            </a:r>
            <a:r>
              <a:rPr lang="es-ES_tradnl" sz="2600" b="1" dirty="0" smtClean="0">
                <a:latin typeface="Arial" pitchFamily="34" charset="0"/>
                <a:cs typeface="Arial" pitchFamily="34" charset="0"/>
              </a:rPr>
              <a:t> Sur-Sur paso a paso </a:t>
            </a:r>
            <a:endParaRPr lang="en-GB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0" y="4503413"/>
            <a:ext cx="227846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8" y="1591708"/>
            <a:ext cx="19621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95380"/>
            <a:ext cx="4351646" cy="592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06" y="595380"/>
            <a:ext cx="1685708" cy="618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58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73207" y="627796"/>
            <a:ext cx="9739193" cy="1086703"/>
          </a:xfrm>
        </p:spPr>
        <p:txBody>
          <a:bodyPr>
            <a:noAutofit/>
          </a:bodyPr>
          <a:lstStyle/>
          <a:p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ODS y CSST</a:t>
            </a:r>
            <a:endParaRPr lang="en-GB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766917" y="1769397"/>
          <a:ext cx="9866670" cy="4280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3" t="2880" r="32902" b="14765"/>
          <a:stretch/>
        </p:blipFill>
        <p:spPr>
          <a:xfrm>
            <a:off x="10792816" y="5473700"/>
            <a:ext cx="1399184" cy="1384300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0" y="1983317"/>
            <a:ext cx="1973335" cy="165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0" y="4235192"/>
            <a:ext cx="1973334" cy="1630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788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98527" y="340475"/>
            <a:ext cx="8983884" cy="994172"/>
          </a:xfrm>
        </p:spPr>
        <p:txBody>
          <a:bodyPr>
            <a:noAutofit/>
          </a:bodyPr>
          <a:lstStyle/>
          <a:p>
            <a:r>
              <a:rPr lang="es-ES_tradnl" b="1" dirty="0" smtClean="0">
                <a:latin typeface="Times New Roman" charset="0"/>
                <a:ea typeface="Times New Roman" charset="0"/>
                <a:cs typeface="Times New Roman" charset="0"/>
              </a:rPr>
              <a:t>Cooperación Sur-Sur en la OIT</a:t>
            </a:r>
            <a:endParaRPr lang="es-ES_tradnl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2" name="Content Placeholder 2"/>
          <p:cNvGraphicFramePr>
            <a:graphicFrameLocks/>
          </p:cNvGraphicFramePr>
          <p:nvPr>
            <p:extLst/>
          </p:nvPr>
        </p:nvGraphicFramePr>
        <p:xfrm>
          <a:off x="0" y="1075039"/>
          <a:ext cx="11986054" cy="578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Picture 2" descr="C:\Users\jaberh\Desktop\Untitl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03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3" t="2880" r="32902" b="14765"/>
          <a:stretch/>
        </p:blipFill>
        <p:spPr>
          <a:xfrm>
            <a:off x="10792816" y="5473700"/>
            <a:ext cx="1399184" cy="13843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872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Rol de la OIT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91" y="1594532"/>
            <a:ext cx="8596668" cy="38807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Sistematización y difusión de buenas prácticas</a:t>
            </a:r>
          </a:p>
          <a:p>
            <a:pPr>
              <a:lnSpc>
                <a:spcPct val="150000"/>
              </a:lnSpc>
            </a:pPr>
            <a:r>
              <a:rPr lang="es-ES" dirty="0"/>
              <a:t>Facilitar el intercambio de </a:t>
            </a:r>
            <a:r>
              <a:rPr lang="es-ES" dirty="0" smtClean="0"/>
              <a:t>iniciativas</a:t>
            </a:r>
            <a:endParaRPr lang="es-ES" dirty="0"/>
          </a:p>
          <a:p>
            <a:pPr>
              <a:lnSpc>
                <a:spcPct val="150000"/>
              </a:lnSpc>
            </a:pPr>
            <a:r>
              <a:rPr lang="es-ES" dirty="0"/>
              <a:t>Coordinación entre </a:t>
            </a:r>
            <a:r>
              <a:rPr lang="es-ES" dirty="0" smtClean="0"/>
              <a:t>socios (incluyendo mandantes tripartitos)</a:t>
            </a:r>
            <a:endParaRPr lang="es-ES" dirty="0"/>
          </a:p>
          <a:p>
            <a:pPr>
              <a:lnSpc>
                <a:spcPct val="150000"/>
              </a:lnSpc>
            </a:pPr>
            <a:r>
              <a:rPr lang="es-ES" dirty="0"/>
              <a:t>Promover redes y plataformas de intercambio de conocimientos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Proporcionar </a:t>
            </a:r>
            <a:r>
              <a:rPr lang="es-ES" dirty="0"/>
              <a:t>apoyo técnico 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dirty="0" smtClean="0"/>
              <a:t>Apoyo en visibilidad </a:t>
            </a:r>
            <a:r>
              <a:rPr lang="es-ES" dirty="0"/>
              <a:t>de los resultados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Apoyo al desarrollo y fortalecimiento de capacidades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7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457200"/>
            <a:ext cx="8966200" cy="951445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latin typeface="Times" charset="0"/>
                <a:ea typeface="Times" charset="0"/>
                <a:cs typeface="Times" charset="0"/>
              </a:rPr>
              <a:t>CSST y </a:t>
            </a:r>
            <a:r>
              <a:rPr lang="es-ES_tradnl" b="1" dirty="0" smtClean="0">
                <a:latin typeface="Times" charset="0"/>
                <a:ea typeface="Times" charset="0"/>
                <a:cs typeface="Times" charset="0"/>
              </a:rPr>
              <a:t>aprendizaje y poblaciones vulnerables</a:t>
            </a:r>
            <a:r>
              <a:rPr lang="es-ES_tradnl" b="1" dirty="0" smtClean="0">
                <a:latin typeface="Times" charset="0"/>
                <a:ea typeface="Times" charset="0"/>
                <a:cs typeface="Times" charset="0"/>
              </a:rPr>
              <a:t/>
            </a:r>
            <a:br>
              <a:rPr lang="es-ES_tradnl" b="1" dirty="0" smtClean="0">
                <a:latin typeface="Times" charset="0"/>
                <a:ea typeface="Times" charset="0"/>
                <a:cs typeface="Times" charset="0"/>
              </a:rPr>
            </a:br>
            <a:r>
              <a:rPr lang="es-ES_tradnl" b="1" dirty="0">
                <a:latin typeface="Times" charset="0"/>
                <a:ea typeface="Times" charset="0"/>
                <a:cs typeface="Times" charset="0"/>
              </a:rPr>
              <a:t/>
            </a:r>
            <a:br>
              <a:rPr lang="es-ES_tradnl" b="1" dirty="0">
                <a:latin typeface="Times" charset="0"/>
                <a:ea typeface="Times" charset="0"/>
                <a:cs typeface="Times" charset="0"/>
              </a:rPr>
            </a:br>
            <a:r>
              <a:rPr lang="es-ES_tradnl" b="1" dirty="0" smtClean="0">
                <a:latin typeface="Times" charset="0"/>
                <a:ea typeface="Times" charset="0"/>
                <a:cs typeface="Times" charset="0"/>
              </a:rPr>
              <a:t/>
            </a:r>
            <a:br>
              <a:rPr lang="es-ES_tradnl" b="1" dirty="0" smtClean="0">
                <a:latin typeface="Times" charset="0"/>
                <a:ea typeface="Times" charset="0"/>
                <a:cs typeface="Times" charset="0"/>
              </a:rPr>
            </a:br>
            <a:r>
              <a:rPr lang="es-ES_tradnl" b="1" dirty="0">
                <a:latin typeface="Times" charset="0"/>
                <a:ea typeface="Times" charset="0"/>
                <a:cs typeface="Times" charset="0"/>
              </a:rPr>
              <a:t/>
            </a:r>
            <a:br>
              <a:rPr lang="es-ES_tradnl" b="1" dirty="0">
                <a:latin typeface="Times" charset="0"/>
                <a:ea typeface="Times" charset="0"/>
                <a:cs typeface="Times" charset="0"/>
              </a:rPr>
            </a:br>
            <a:r>
              <a:rPr lang="es-ES_tradnl" b="1" dirty="0" smtClean="0">
                <a:latin typeface="Times" charset="0"/>
                <a:ea typeface="Times" charset="0"/>
                <a:cs typeface="Times" charset="0"/>
              </a:rPr>
              <a:t/>
            </a:r>
            <a:br>
              <a:rPr lang="es-ES_tradnl" b="1" dirty="0" smtClean="0">
                <a:latin typeface="Times" charset="0"/>
                <a:ea typeface="Times" charset="0"/>
                <a:cs typeface="Times" charset="0"/>
              </a:rPr>
            </a:br>
            <a:r>
              <a:rPr lang="es-ES_tradnl" b="1" dirty="0">
                <a:latin typeface="Times" charset="0"/>
                <a:ea typeface="Times" charset="0"/>
                <a:cs typeface="Times" charset="0"/>
              </a:rPr>
              <a:t/>
            </a:r>
            <a:br>
              <a:rPr lang="es-ES_tradnl" b="1" dirty="0">
                <a:latin typeface="Times" charset="0"/>
                <a:ea typeface="Times" charset="0"/>
                <a:cs typeface="Times" charset="0"/>
              </a:rPr>
            </a:br>
            <a:r>
              <a:rPr lang="es-ES_tradnl" b="1" dirty="0" smtClean="0">
                <a:latin typeface="Times" charset="0"/>
                <a:ea typeface="Times" charset="0"/>
                <a:cs typeface="Times" charset="0"/>
              </a:rPr>
              <a:t/>
            </a:r>
            <a:br>
              <a:rPr lang="es-ES_tradnl" b="1" dirty="0" smtClean="0">
                <a:latin typeface="Times" charset="0"/>
                <a:ea typeface="Times" charset="0"/>
                <a:cs typeface="Times" charset="0"/>
              </a:rPr>
            </a:br>
            <a:r>
              <a:rPr lang="es-ES_tradnl" b="1" dirty="0">
                <a:latin typeface="Times" charset="0"/>
                <a:ea typeface="Times" charset="0"/>
                <a:cs typeface="Times" charset="0"/>
              </a:rPr>
              <a:t/>
            </a:r>
            <a:br>
              <a:rPr lang="es-ES_tradnl" b="1" dirty="0">
                <a:latin typeface="Times" charset="0"/>
                <a:ea typeface="Times" charset="0"/>
                <a:cs typeface="Times" charset="0"/>
              </a:rPr>
            </a:br>
            <a:r>
              <a:rPr lang="es-ES_tradnl" b="1" dirty="0" smtClean="0">
                <a:latin typeface="Times" charset="0"/>
                <a:ea typeface="Times" charset="0"/>
                <a:cs typeface="Times" charset="0"/>
              </a:rPr>
              <a:t/>
            </a:r>
            <a:br>
              <a:rPr lang="es-ES_tradnl" b="1" dirty="0" smtClean="0">
                <a:latin typeface="Times" charset="0"/>
                <a:ea typeface="Times" charset="0"/>
                <a:cs typeface="Times" charset="0"/>
              </a:rPr>
            </a:br>
            <a:r>
              <a:rPr lang="es-ES_tradnl" b="1" dirty="0">
                <a:latin typeface="Times" charset="0"/>
                <a:ea typeface="Times" charset="0"/>
                <a:cs typeface="Times" charset="0"/>
              </a:rPr>
              <a:t/>
            </a:r>
            <a:br>
              <a:rPr lang="es-ES_tradnl" b="1" dirty="0">
                <a:latin typeface="Times" charset="0"/>
                <a:ea typeface="Times" charset="0"/>
                <a:cs typeface="Times" charset="0"/>
              </a:rPr>
            </a:br>
            <a:r>
              <a:rPr lang="es-ES_tradnl" b="1" dirty="0" smtClean="0">
                <a:latin typeface="Times" charset="0"/>
                <a:ea typeface="Times" charset="0"/>
                <a:cs typeface="Times" charset="0"/>
              </a:rPr>
              <a:t/>
            </a:r>
            <a:br>
              <a:rPr lang="es-ES_tradnl" b="1" dirty="0" smtClean="0">
                <a:latin typeface="Times" charset="0"/>
                <a:ea typeface="Times" charset="0"/>
                <a:cs typeface="Times" charset="0"/>
              </a:rPr>
            </a:br>
            <a:r>
              <a:rPr lang="es-ES_tradnl" b="1" dirty="0">
                <a:latin typeface="Times" charset="0"/>
                <a:ea typeface="Times" charset="0"/>
                <a:cs typeface="Times" charset="0"/>
              </a:rPr>
              <a:t/>
            </a:r>
            <a:br>
              <a:rPr lang="es-ES_tradnl" b="1" dirty="0">
                <a:latin typeface="Times" charset="0"/>
                <a:ea typeface="Times" charset="0"/>
                <a:cs typeface="Times" charset="0"/>
              </a:rPr>
            </a:br>
            <a:r>
              <a:rPr lang="es-ES_tradnl" b="1" dirty="0" smtClean="0">
                <a:latin typeface="Times" charset="0"/>
                <a:ea typeface="Times" charset="0"/>
                <a:cs typeface="Times" charset="0"/>
              </a:rPr>
              <a:t/>
            </a:r>
            <a:br>
              <a:rPr lang="es-ES_tradnl" b="1" dirty="0" smtClean="0">
                <a:latin typeface="Times" charset="0"/>
                <a:ea typeface="Times" charset="0"/>
                <a:cs typeface="Times" charset="0"/>
              </a:rPr>
            </a:br>
            <a:r>
              <a:rPr lang="es-ES_tradnl" b="1" dirty="0">
                <a:latin typeface="Times" charset="0"/>
                <a:ea typeface="Times" charset="0"/>
                <a:cs typeface="Times" charset="0"/>
              </a:rPr>
              <a:t/>
            </a:r>
            <a:br>
              <a:rPr lang="es-ES_tradnl" b="1" dirty="0">
                <a:latin typeface="Times" charset="0"/>
                <a:ea typeface="Times" charset="0"/>
                <a:cs typeface="Times" charset="0"/>
              </a:rPr>
            </a:br>
            <a:r>
              <a:rPr lang="es-ES_tradnl" b="1" dirty="0" smtClean="0">
                <a:latin typeface="Times" charset="0"/>
                <a:ea typeface="Times" charset="0"/>
                <a:cs typeface="Times" charset="0"/>
              </a:rPr>
              <a:t/>
            </a:r>
            <a:br>
              <a:rPr lang="es-ES_tradnl" b="1" dirty="0" smtClean="0">
                <a:latin typeface="Times" charset="0"/>
                <a:ea typeface="Times" charset="0"/>
                <a:cs typeface="Times" charset="0"/>
              </a:rPr>
            </a:br>
            <a:r>
              <a:rPr lang="es-ES_tradnl" b="1" dirty="0" smtClean="0">
                <a:latin typeface="Times" charset="0"/>
                <a:ea typeface="Times" charset="0"/>
                <a:cs typeface="Times" charset="0"/>
              </a:rPr>
              <a:t> </a:t>
            </a:r>
            <a:endParaRPr lang="es-ES_tradnl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08644"/>
            <a:ext cx="9207500" cy="5093755"/>
          </a:xfrm>
        </p:spPr>
        <p:txBody>
          <a:bodyPr>
            <a:normAutofit/>
          </a:bodyPr>
          <a:lstStyle/>
          <a:p>
            <a:pPr algn="just"/>
            <a:r>
              <a:rPr lang="es-ES_tradnl" sz="2000" dirty="0" smtClean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La CSST ofrece una oportunidad para el </a:t>
            </a:r>
            <a:r>
              <a:rPr lang="es-ES_tradnl" sz="2000" b="1" dirty="0" smtClean="0">
                <a:solidFill>
                  <a:schemeClr val="accent1"/>
                </a:solidFill>
                <a:latin typeface="Times" charset="0"/>
                <a:ea typeface="Times" charset="0"/>
                <a:cs typeface="Times" charset="0"/>
              </a:rPr>
              <a:t>aprendizaje mutuo </a:t>
            </a:r>
            <a:r>
              <a:rPr lang="es-ES_tradnl" sz="2000" dirty="0" smtClean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entre países para formular iniciativas estratégicas y políticas de desarrollo que integren la </a:t>
            </a:r>
            <a:r>
              <a:rPr lang="es-ES_tradnl" sz="2000" b="1" dirty="0" smtClean="0">
                <a:solidFill>
                  <a:schemeClr val="accent1"/>
                </a:solidFill>
                <a:latin typeface="Times" charset="0"/>
                <a:ea typeface="Times" charset="0"/>
                <a:cs typeface="Times" charset="0"/>
              </a:rPr>
              <a:t>promoción del trabajo decente </a:t>
            </a:r>
            <a:r>
              <a:rPr lang="es-ES_tradnl" sz="2000" b="1" dirty="0" smtClean="0">
                <a:solidFill>
                  <a:schemeClr val="accent1"/>
                </a:solidFill>
                <a:latin typeface="Times" charset="0"/>
                <a:ea typeface="Times" charset="0"/>
                <a:cs typeface="Times" charset="0"/>
              </a:rPr>
              <a:t>para la protección de poblaciones vulnerables, con enfoque en genero, pueblos indígenas, combate a la violencias y protección de poblaciones migrantes (cuatro últimos bienios)</a:t>
            </a:r>
            <a:endParaRPr lang="es-ES_tradnl" sz="2000" b="1" dirty="0" smtClean="0">
              <a:solidFill>
                <a:schemeClr val="accent1"/>
              </a:solidFill>
              <a:latin typeface="Times" charset="0"/>
              <a:ea typeface="Times" charset="0"/>
              <a:cs typeface="Times" charset="0"/>
            </a:endParaRPr>
          </a:p>
          <a:p>
            <a:pPr algn="just"/>
            <a:endParaRPr lang="es-ES_tradnl" sz="2000" dirty="0" smtClean="0">
              <a:solidFill>
                <a:schemeClr val="tx1"/>
              </a:solidFill>
              <a:latin typeface="Times" charset="0"/>
              <a:ea typeface="Times" charset="0"/>
              <a:cs typeface="Times" charset="0"/>
            </a:endParaRPr>
          </a:p>
          <a:p>
            <a:pPr algn="just"/>
            <a:r>
              <a:rPr lang="es-ES_tradnl" sz="2000" dirty="0" smtClean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La promoción de la CSST para el </a:t>
            </a:r>
            <a:r>
              <a:rPr lang="es-ES_tradnl" sz="2000" dirty="0" smtClean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aprendizaje inclusivo</a:t>
            </a:r>
            <a:r>
              <a:rPr lang="es-ES_tradnl" sz="2000" dirty="0" smtClean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000" dirty="0" smtClean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para que los países: </a:t>
            </a:r>
          </a:p>
          <a:p>
            <a:pPr lvl="1" algn="just">
              <a:buFont typeface="Arial" charset="0"/>
              <a:buChar char="•"/>
            </a:pPr>
            <a:r>
              <a:rPr lang="es-ES_tradnl" sz="2000" dirty="0" smtClean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Adquieran herramientas y métodos prácticos, </a:t>
            </a:r>
            <a:r>
              <a:rPr lang="es-ES_tradnl" sz="2000" dirty="0" smtClean="0">
                <a:solidFill>
                  <a:schemeClr val="accent1"/>
                </a:solidFill>
                <a:latin typeface="Times" charset="0"/>
                <a:ea typeface="Times" charset="0"/>
                <a:cs typeface="Times" charset="0"/>
              </a:rPr>
              <a:t>diseñados y probados con éxito en otros contextos nacionales o regionales similares</a:t>
            </a:r>
          </a:p>
          <a:p>
            <a:pPr lvl="1" algn="just">
              <a:buFont typeface="Arial" charset="0"/>
              <a:buChar char="•"/>
            </a:pPr>
            <a:r>
              <a:rPr lang="es-ES_tradnl" sz="2000" dirty="0" smtClean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Intercambien experiencias y conocimiento sobre </a:t>
            </a:r>
            <a:r>
              <a:rPr lang="es-ES_tradnl" sz="2000" dirty="0" smtClean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aprendizaje</a:t>
            </a:r>
            <a:r>
              <a:rPr lang="es-ES_tradnl" sz="2000" dirty="0" smtClean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000" dirty="0" smtClean="0">
                <a:solidFill>
                  <a:schemeClr val="accent1"/>
                </a:solidFill>
                <a:latin typeface="Times" charset="0"/>
                <a:ea typeface="Times" charset="0"/>
                <a:cs typeface="Times" charset="0"/>
              </a:rPr>
              <a:t>entre pares. </a:t>
            </a:r>
          </a:p>
          <a:p>
            <a:pPr lvl="1" algn="just">
              <a:buFont typeface="Arial" charset="0"/>
              <a:buChar char="•"/>
            </a:pPr>
            <a:r>
              <a:rPr lang="es-ES_tradnl" sz="2000" dirty="0" smtClean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Adquirieran una comprensión más profunda de las funciones de los responsables políticos, incluidas las organizaciones de trabajadores y de empleadores, necesarias para la promoción del </a:t>
            </a:r>
            <a:r>
              <a:rPr lang="es-ES_tradnl" sz="2000" dirty="0" smtClean="0">
                <a:solidFill>
                  <a:schemeClr val="accent1"/>
                </a:solidFill>
                <a:latin typeface="Times" charset="0"/>
                <a:ea typeface="Times" charset="0"/>
                <a:cs typeface="Times" charset="0"/>
              </a:rPr>
              <a:t>trabajo decente sin </a:t>
            </a:r>
            <a:r>
              <a:rPr lang="es-ES_tradnl" sz="2000" dirty="0" err="1" smtClean="0">
                <a:solidFill>
                  <a:schemeClr val="accent1"/>
                </a:solidFill>
                <a:latin typeface="Times" charset="0"/>
                <a:ea typeface="Times" charset="0"/>
                <a:cs typeface="Times" charset="0"/>
              </a:rPr>
              <a:t>discriminacion</a:t>
            </a:r>
            <a:r>
              <a:rPr lang="es-ES_tradnl" sz="2000" dirty="0" smtClean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.</a:t>
            </a:r>
            <a:endParaRPr lang="es-ES_tradnl" sz="2000" dirty="0">
              <a:solidFill>
                <a:schemeClr val="tx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89" y="18750"/>
            <a:ext cx="8229600" cy="889971"/>
          </a:xfrm>
        </p:spPr>
        <p:txBody>
          <a:bodyPr/>
          <a:lstStyle/>
          <a:p>
            <a:r>
              <a:rPr lang="es-ES" b="1" dirty="0" smtClean="0"/>
              <a:t>Qué hacer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qué no hacer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89" y="1141150"/>
            <a:ext cx="7727776" cy="520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6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782" y="759387"/>
            <a:ext cx="1872208" cy="82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03" y="1754985"/>
            <a:ext cx="7555756" cy="485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4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Qué hacer y qué</a:t>
            </a:r>
            <a:r>
              <a:rPr lang="es-ES" b="1" dirty="0" smtClean="0"/>
              <a:t> no hacer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923919"/>
            <a:ext cx="239426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89" y="1373896"/>
            <a:ext cx="18383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89" y="2882463"/>
            <a:ext cx="6048672" cy="34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1201</TotalTime>
  <Words>377</Words>
  <Application>Microsoft Office PowerPoint</Application>
  <PresentationFormat>Widescreen</PresentationFormat>
  <Paragraphs>36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</vt:lpstr>
      <vt:lpstr>Times New Roman</vt:lpstr>
      <vt:lpstr>Trebuchet MS</vt:lpstr>
      <vt:lpstr>Wingdings 3</vt:lpstr>
      <vt:lpstr>Facet</vt:lpstr>
      <vt:lpstr>Cooperación Sur-Sur y Triangular (CSSyT) y el Aprendizaje, grupos vulnerables</vt:lpstr>
      <vt:lpstr>La cooperación Sur-Sur paso a paso </vt:lpstr>
      <vt:lpstr>ODS y CSST</vt:lpstr>
      <vt:lpstr>Cooperación Sur-Sur en la OIT</vt:lpstr>
      <vt:lpstr>Rol de la OIT</vt:lpstr>
      <vt:lpstr>CSST y aprendizaje y poblaciones vulnerables                </vt:lpstr>
      <vt:lpstr>Qué hacer y qué no hacer</vt:lpstr>
      <vt:lpstr>PowerPoint Presentation</vt:lpstr>
      <vt:lpstr>Qué hacer y qué no hacer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South-South Cooperation</dc:title>
  <dc:creator>Microsoft Office User</dc:creator>
  <cp:lastModifiedBy>PARDEV-ESPU (ILO)</cp:lastModifiedBy>
  <cp:revision>100</cp:revision>
  <dcterms:created xsi:type="dcterms:W3CDTF">2017-03-01T15:53:26Z</dcterms:created>
  <dcterms:modified xsi:type="dcterms:W3CDTF">2020-10-23T09:31:16Z</dcterms:modified>
</cp:coreProperties>
</file>